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3" r:id="rId3"/>
    <p:sldId id="284" r:id="rId4"/>
    <p:sldId id="285" r:id="rId5"/>
    <p:sldId id="286" r:id="rId6"/>
    <p:sldId id="287" r:id="rId7"/>
    <p:sldId id="288" r:id="rId8"/>
    <p:sldId id="289" r:id="rId9"/>
    <p:sldId id="290" r:id="rId10"/>
    <p:sldId id="258" r:id="rId11"/>
    <p:sldId id="257" r:id="rId12"/>
    <p:sldId id="260" r:id="rId13"/>
    <p:sldId id="282" r:id="rId14"/>
    <p:sldId id="271" r:id="rId15"/>
    <p:sldId id="259" r:id="rId16"/>
    <p:sldId id="337" r:id="rId17"/>
    <p:sldId id="338" r:id="rId18"/>
    <p:sldId id="341" r:id="rId19"/>
    <p:sldId id="263" r:id="rId20"/>
    <p:sldId id="262" r:id="rId21"/>
    <p:sldId id="264" r:id="rId22"/>
    <p:sldId id="261" r:id="rId23"/>
    <p:sldId id="273" r:id="rId24"/>
    <p:sldId id="265" r:id="rId25"/>
    <p:sldId id="267" r:id="rId26"/>
    <p:sldId id="269" r:id="rId27"/>
    <p:sldId id="270" r:id="rId28"/>
    <p:sldId id="268" r:id="rId29"/>
    <p:sldId id="347" r:id="rId30"/>
    <p:sldId id="346" r:id="rId31"/>
    <p:sldId id="274" r:id="rId32"/>
    <p:sldId id="266" r:id="rId33"/>
    <p:sldId id="276" r:id="rId34"/>
    <p:sldId id="275" r:id="rId35"/>
    <p:sldId id="277" r:id="rId36"/>
    <p:sldId id="278" r:id="rId37"/>
    <p:sldId id="280" r:id="rId38"/>
    <p:sldId id="292" r:id="rId39"/>
    <p:sldId id="348" r:id="rId40"/>
    <p:sldId id="349" r:id="rId41"/>
    <p:sldId id="294" r:id="rId42"/>
    <p:sldId id="295" r:id="rId43"/>
    <p:sldId id="296" r:id="rId44"/>
    <p:sldId id="297" r:id="rId45"/>
    <p:sldId id="298" r:id="rId46"/>
    <p:sldId id="299" r:id="rId47"/>
    <p:sldId id="303" r:id="rId48"/>
    <p:sldId id="300" r:id="rId49"/>
    <p:sldId id="304" r:id="rId50"/>
    <p:sldId id="301" r:id="rId51"/>
    <p:sldId id="305" r:id="rId52"/>
    <p:sldId id="302" r:id="rId53"/>
    <p:sldId id="307" r:id="rId54"/>
    <p:sldId id="306" r:id="rId55"/>
    <p:sldId id="308" r:id="rId56"/>
    <p:sldId id="309" r:id="rId57"/>
    <p:sldId id="310" r:id="rId58"/>
    <p:sldId id="311" r:id="rId59"/>
    <p:sldId id="312" r:id="rId60"/>
    <p:sldId id="350" r:id="rId61"/>
    <p:sldId id="351" r:id="rId62"/>
    <p:sldId id="315" r:id="rId63"/>
    <p:sldId id="316" r:id="rId64"/>
    <p:sldId id="317" r:id="rId65"/>
    <p:sldId id="318" r:id="rId66"/>
    <p:sldId id="342" r:id="rId67"/>
    <p:sldId id="343" r:id="rId68"/>
    <p:sldId id="320" r:id="rId69"/>
    <p:sldId id="344" r:id="rId70"/>
    <p:sldId id="319" r:id="rId71"/>
    <p:sldId id="321" r:id="rId72"/>
    <p:sldId id="322" r:id="rId73"/>
    <p:sldId id="323" r:id="rId74"/>
    <p:sldId id="352" r:id="rId75"/>
    <p:sldId id="353" r:id="rId76"/>
    <p:sldId id="326" r:id="rId77"/>
    <p:sldId id="354" r:id="rId78"/>
    <p:sldId id="355" r:id="rId79"/>
    <p:sldId id="356"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1" d="100"/>
          <a:sy n="41" d="100"/>
        </p:scale>
        <p:origin x="54" y="7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8/27/2020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8/27/2020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8/27/2020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8/27/2020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8/27/2020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8/27/2020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8/27/2020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smtClean="0"/>
              <a:t>Introduction to motion</a:t>
            </a:r>
            <a:endParaRPr lang="en-PH" sz="5400" b="1" dirty="0"/>
          </a:p>
        </p:txBody>
      </p:sp>
      <p:sp>
        <p:nvSpPr>
          <p:cNvPr id="4" name="Rectangle 3">
            <a:extLst>
              <a:ext uri="{FF2B5EF4-FFF2-40B4-BE49-F238E27FC236}">
                <a16:creationId xmlns="" xmlns:a16="http://schemas.microsoft.com/office/drawing/2014/main" id="{3ED95A4F-2DBD-4EDE-A5E4-5856FCA14D71}"/>
              </a:ext>
            </a:extLst>
          </p:cNvPr>
          <p:cNvSpPr/>
          <p:nvPr/>
        </p:nvSpPr>
        <p:spPr>
          <a:xfrm>
            <a:off x="1535722" y="1583423"/>
            <a:ext cx="2215946" cy="1038746"/>
          </a:xfrm>
          <a:prstGeom prst="rect">
            <a:avLst/>
          </a:prstGeom>
          <a:solidFill>
            <a:schemeClr val="accent3">
              <a:lumMod val="60000"/>
              <a:lumOff val="40000"/>
            </a:schemeClr>
          </a:solidFill>
        </p:spPr>
        <p:txBody>
          <a:bodyPr wrap="square">
            <a:spAutoFit/>
          </a:bodyPr>
          <a:lstStyle/>
          <a:p>
            <a:pPr algn="ctr"/>
            <a:r>
              <a:rPr lang="en-PH" sz="2400" dirty="0">
                <a:solidFill>
                  <a:srgbClr val="000000"/>
                </a:solidFill>
                <a:latin typeface="Bookman Old Style" panose="02050604050505020204"/>
              </a:rPr>
              <a:t>Unit 3 </a:t>
            </a:r>
          </a:p>
          <a:p>
            <a:pPr algn="ctr"/>
            <a:r>
              <a:rPr lang="en-PH" sz="2400" b="1" dirty="0">
                <a:solidFill>
                  <a:srgbClr val="000000"/>
                </a:solidFill>
                <a:latin typeface="Bookman Old Style" panose="02050604050505020204"/>
              </a:rPr>
              <a:t>MODULE </a:t>
            </a:r>
            <a:r>
              <a:rPr lang="en-PH" sz="2400" b="1" dirty="0" smtClean="0">
                <a:solidFill>
                  <a:srgbClr val="000000"/>
                </a:solidFill>
                <a:latin typeface="Bookman Old Style" panose="02050604050505020204"/>
              </a:rPr>
              <a:t>1 </a:t>
            </a:r>
            <a:endParaRPr lang="en-PH" sz="1350" b="1" dirty="0">
              <a:solidFill>
                <a:srgbClr val="000000"/>
              </a:solidFill>
              <a:latin typeface="Bookman Old Style" panose="02050604050505020204"/>
            </a:endParaRPr>
          </a:p>
          <a:p>
            <a:pPr algn="ctr"/>
            <a:endParaRPr lang="en-PH" sz="1350" dirty="0"/>
          </a:p>
        </p:txBody>
      </p:sp>
    </p:spTree>
    <p:extLst>
      <p:ext uri="{BB962C8B-B14F-4D97-AF65-F5344CB8AC3E}">
        <p14:creationId xmlns:p14="http://schemas.microsoft.com/office/powerpoint/2010/main" val="3627812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865" y="725736"/>
            <a:ext cx="8610600" cy="1293028"/>
          </a:xfrm>
        </p:spPr>
        <p:txBody>
          <a:bodyPr>
            <a:normAutofit/>
          </a:bodyPr>
          <a:lstStyle/>
          <a:p>
            <a:pPr algn="ctr"/>
            <a:r>
              <a:rPr lang="en-US" sz="5400" b="1" dirty="0" smtClean="0"/>
              <a:t>Motive questions</a:t>
            </a:r>
            <a:endParaRPr lang="en-PH" sz="5400" b="1" dirty="0"/>
          </a:p>
        </p:txBody>
      </p:sp>
      <p:sp>
        <p:nvSpPr>
          <p:cNvPr id="3" name="Content Placeholder 2"/>
          <p:cNvSpPr>
            <a:spLocks noGrp="1"/>
          </p:cNvSpPr>
          <p:nvPr>
            <p:ph idx="1"/>
          </p:nvPr>
        </p:nvSpPr>
        <p:spPr/>
        <p:txBody>
          <a:bodyPr>
            <a:normAutofit/>
          </a:bodyPr>
          <a:lstStyle/>
          <a:p>
            <a:r>
              <a:rPr lang="en-US" sz="4800" dirty="0"/>
              <a:t>When can we say that an object is in motion?</a:t>
            </a:r>
          </a:p>
          <a:p>
            <a:r>
              <a:rPr lang="en-US" sz="4800" dirty="0"/>
              <a:t>How do we describe the motion of an object?</a:t>
            </a:r>
            <a:endParaRPr lang="en-PH" sz="4800" dirty="0"/>
          </a:p>
        </p:txBody>
      </p:sp>
    </p:spTree>
    <p:extLst>
      <p:ext uri="{BB962C8B-B14F-4D97-AF65-F5344CB8AC3E}">
        <p14:creationId xmlns:p14="http://schemas.microsoft.com/office/powerpoint/2010/main" val="3111677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494" y="725736"/>
            <a:ext cx="8610600" cy="1293028"/>
          </a:xfrm>
        </p:spPr>
        <p:txBody>
          <a:bodyPr/>
          <a:lstStyle/>
          <a:p>
            <a:pPr algn="ctr"/>
            <a:r>
              <a:rPr lang="en-US" b="1" dirty="0" smtClean="0"/>
              <a:t>A video that describes motion</a:t>
            </a:r>
            <a:endParaRPr lang="en-PH" b="1" dirty="0"/>
          </a:p>
        </p:txBody>
      </p:sp>
      <p:pic>
        <p:nvPicPr>
          <p:cNvPr id="4" name="Using Graphs to Describe Motion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19363" y="2206804"/>
            <a:ext cx="7154862" cy="4024313"/>
          </a:xfr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725" y="4886325"/>
            <a:ext cx="1819275" cy="1971675"/>
          </a:xfrm>
          <a:prstGeom prst="rect">
            <a:avLst/>
          </a:prstGeom>
        </p:spPr>
      </p:pic>
    </p:spTree>
    <p:extLst>
      <p:ext uri="{BB962C8B-B14F-4D97-AF65-F5344CB8AC3E}">
        <p14:creationId xmlns:p14="http://schemas.microsoft.com/office/powerpoint/2010/main" val="2688708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635584"/>
            <a:ext cx="8610600" cy="1293028"/>
          </a:xfrm>
        </p:spPr>
        <p:txBody>
          <a:bodyPr/>
          <a:lstStyle/>
          <a:p>
            <a:pPr algn="ctr"/>
            <a:r>
              <a:rPr lang="en-US" b="1" dirty="0" smtClean="0"/>
              <a:t>REVIEW</a:t>
            </a:r>
            <a:endParaRPr lang="en-PH" b="1" dirty="0"/>
          </a:p>
        </p:txBody>
      </p:sp>
      <p:sp>
        <p:nvSpPr>
          <p:cNvPr id="3" name="Content Placeholder 2"/>
          <p:cNvSpPr>
            <a:spLocks noGrp="1"/>
          </p:cNvSpPr>
          <p:nvPr>
            <p:ph idx="1"/>
          </p:nvPr>
        </p:nvSpPr>
        <p:spPr/>
        <p:txBody>
          <a:bodyPr>
            <a:normAutofit/>
          </a:bodyPr>
          <a:lstStyle/>
          <a:p>
            <a:pPr marL="0" indent="0">
              <a:buNone/>
            </a:pPr>
            <a:r>
              <a:rPr lang="en-US" sz="3200" dirty="0" smtClean="0"/>
              <a:t>To describe </a:t>
            </a:r>
            <a:r>
              <a:rPr lang="en-US" sz="3200" dirty="0"/>
              <a:t>the motion of an object, you must first </a:t>
            </a:r>
            <a:r>
              <a:rPr lang="en-US" sz="3200" dirty="0" smtClean="0"/>
              <a:t>be able </a:t>
            </a:r>
            <a:r>
              <a:rPr lang="en-US" sz="3200" dirty="0"/>
              <a:t>to tell exactly where it is positioned. Describing exact position entails two ideas</a:t>
            </a:r>
            <a:r>
              <a:rPr lang="en-US" sz="3200" dirty="0" smtClean="0"/>
              <a:t>:</a:t>
            </a:r>
          </a:p>
          <a:p>
            <a:pPr marL="0" indent="0">
              <a:buNone/>
            </a:pPr>
            <a:endParaRPr lang="en-US" sz="2800" dirty="0"/>
          </a:p>
          <a:p>
            <a:r>
              <a:rPr lang="en-US" sz="3200" dirty="0" smtClean="0"/>
              <a:t> describing </a:t>
            </a:r>
            <a:r>
              <a:rPr lang="en-US" sz="3200" dirty="0"/>
              <a:t>how far the object is from the point of reference </a:t>
            </a:r>
            <a:r>
              <a:rPr lang="en-US" sz="3200" dirty="0" smtClean="0"/>
              <a:t>and;</a:t>
            </a:r>
          </a:p>
          <a:p>
            <a:r>
              <a:rPr lang="en-US" sz="3200" dirty="0" smtClean="0"/>
              <a:t> </a:t>
            </a:r>
            <a:r>
              <a:rPr lang="en-US" sz="3200" dirty="0"/>
              <a:t>describing </a:t>
            </a:r>
            <a:r>
              <a:rPr lang="en-US" sz="3200" dirty="0" smtClean="0"/>
              <a:t>its direction </a:t>
            </a:r>
            <a:r>
              <a:rPr lang="en-US" sz="3200" dirty="0"/>
              <a:t>relative to that point of reference.</a:t>
            </a:r>
            <a:endParaRPr lang="en-PH" sz="3200" dirty="0"/>
          </a:p>
        </p:txBody>
      </p:sp>
    </p:spTree>
    <p:extLst>
      <p:ext uri="{BB962C8B-B14F-4D97-AF65-F5344CB8AC3E}">
        <p14:creationId xmlns:p14="http://schemas.microsoft.com/office/powerpoint/2010/main" val="2405281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stance and displacement scalar or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18" y="1725769"/>
            <a:ext cx="11204620" cy="4687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4726" y="2034861"/>
            <a:ext cx="1828800" cy="369332"/>
          </a:xfrm>
          <a:prstGeom prst="rect">
            <a:avLst/>
          </a:prstGeom>
          <a:solidFill>
            <a:schemeClr val="accent3">
              <a:lumMod val="20000"/>
              <a:lumOff val="80000"/>
            </a:schemeClr>
          </a:solidFill>
        </p:spPr>
        <p:txBody>
          <a:bodyPr wrap="square" rtlCol="0">
            <a:spAutoFit/>
          </a:bodyPr>
          <a:lstStyle/>
          <a:p>
            <a:pPr algn="ctr"/>
            <a:r>
              <a:rPr lang="en-US" dirty="0" smtClean="0">
                <a:solidFill>
                  <a:srgbClr val="FF0000"/>
                </a:solidFill>
              </a:rPr>
              <a:t>NO DIRECTION</a:t>
            </a:r>
            <a:endParaRPr lang="en-PH" dirty="0">
              <a:solidFill>
                <a:srgbClr val="FF0000"/>
              </a:solidFill>
            </a:endParaRPr>
          </a:p>
        </p:txBody>
      </p:sp>
      <p:sp>
        <p:nvSpPr>
          <p:cNvPr id="8" name="TextBox 7"/>
          <p:cNvSpPr txBox="1"/>
          <p:nvPr/>
        </p:nvSpPr>
        <p:spPr>
          <a:xfrm>
            <a:off x="6220498" y="2564869"/>
            <a:ext cx="1968323" cy="369332"/>
          </a:xfrm>
          <a:prstGeom prst="rect">
            <a:avLst/>
          </a:prstGeom>
          <a:solidFill>
            <a:schemeClr val="accent3">
              <a:lumMod val="20000"/>
              <a:lumOff val="80000"/>
            </a:schemeClr>
          </a:solidFill>
        </p:spPr>
        <p:txBody>
          <a:bodyPr wrap="square" rtlCol="0">
            <a:spAutoFit/>
          </a:bodyPr>
          <a:lstStyle/>
          <a:p>
            <a:pPr algn="ctr"/>
            <a:r>
              <a:rPr lang="en-US" dirty="0" smtClean="0">
                <a:solidFill>
                  <a:srgbClr val="FF0000"/>
                </a:solidFill>
              </a:rPr>
              <a:t>WITH DIRECTION</a:t>
            </a:r>
            <a:endParaRPr lang="en-PH" dirty="0">
              <a:solidFill>
                <a:srgbClr val="FF0000"/>
              </a:solidFill>
            </a:endParaRPr>
          </a:p>
        </p:txBody>
      </p:sp>
      <p:sp>
        <p:nvSpPr>
          <p:cNvPr id="3" name="Block Arc 2"/>
          <p:cNvSpPr/>
          <p:nvPr/>
        </p:nvSpPr>
        <p:spPr>
          <a:xfrm>
            <a:off x="2202287" y="3052293"/>
            <a:ext cx="2987899" cy="1841679"/>
          </a:xfrm>
          <a:prstGeom prst="blockArc">
            <a:avLst>
              <a:gd name="adj1" fmla="val 11315190"/>
              <a:gd name="adj2" fmla="val 222601"/>
              <a:gd name="adj3" fmla="val 30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sp>
        <p:nvSpPr>
          <p:cNvPr id="5" name="Rectangle 4"/>
          <p:cNvSpPr/>
          <p:nvPr/>
        </p:nvSpPr>
        <p:spPr>
          <a:xfrm>
            <a:off x="4108361" y="5525037"/>
            <a:ext cx="3966693" cy="682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Line Callout 1 5"/>
          <p:cNvSpPr/>
          <p:nvPr/>
        </p:nvSpPr>
        <p:spPr>
          <a:xfrm>
            <a:off x="10470525" y="592428"/>
            <a:ext cx="1558343" cy="1133341"/>
          </a:xfrm>
          <a:prstGeom prst="borderCallout1">
            <a:avLst>
              <a:gd name="adj1" fmla="val 18750"/>
              <a:gd name="adj2" fmla="val -8333"/>
              <a:gd name="adj3" fmla="val 126136"/>
              <a:gd name="adj4" fmla="val -28296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t>Remove me please!</a:t>
            </a:r>
            <a:endParaRPr lang="en-PH" b="1" dirty="0"/>
          </a:p>
        </p:txBody>
      </p:sp>
      <p:cxnSp>
        <p:nvCxnSpPr>
          <p:cNvPr id="9" name="Straight Connector 8"/>
          <p:cNvCxnSpPr/>
          <p:nvPr/>
        </p:nvCxnSpPr>
        <p:spPr>
          <a:xfrm flipH="1">
            <a:off x="7856113" y="1493949"/>
            <a:ext cx="2614412" cy="1070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893972" y="1122953"/>
            <a:ext cx="5576553" cy="2169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61410" y="1769284"/>
            <a:ext cx="4660006" cy="3755753"/>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866" y="5337689"/>
            <a:ext cx="1402799" cy="1520311"/>
          </a:xfrm>
          <a:prstGeom prst="rect">
            <a:avLst/>
          </a:prstGeom>
        </p:spPr>
      </p:pic>
    </p:spTree>
    <p:extLst>
      <p:ext uri="{BB962C8B-B14F-4D97-AF65-F5344CB8AC3E}">
        <p14:creationId xmlns:p14="http://schemas.microsoft.com/office/powerpoint/2010/main" val="2267608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107" y="339370"/>
            <a:ext cx="8610600" cy="1293028"/>
          </a:xfrm>
        </p:spPr>
        <p:txBody>
          <a:bodyPr/>
          <a:lstStyle/>
          <a:p>
            <a:pPr algn="ctr"/>
            <a:r>
              <a:rPr lang="en-US" dirty="0" smtClean="0"/>
              <a:t>Definition of terms</a:t>
            </a:r>
            <a:endParaRPr lang="en-PH" dirty="0"/>
          </a:p>
        </p:txBody>
      </p:sp>
      <p:sp>
        <p:nvSpPr>
          <p:cNvPr id="3" name="Content Placeholder 2"/>
          <p:cNvSpPr>
            <a:spLocks noGrp="1"/>
          </p:cNvSpPr>
          <p:nvPr>
            <p:ph idx="1"/>
          </p:nvPr>
        </p:nvSpPr>
        <p:spPr>
          <a:xfrm>
            <a:off x="338071" y="2344781"/>
            <a:ext cx="3654380" cy="4024125"/>
          </a:xfrm>
        </p:spPr>
        <p:txBody>
          <a:bodyPr>
            <a:normAutofit/>
          </a:bodyPr>
          <a:lstStyle/>
          <a:p>
            <a:pPr marL="0" indent="0">
              <a:buNone/>
            </a:pPr>
            <a:endParaRPr lang="en-PH" b="1" dirty="0"/>
          </a:p>
          <a:p>
            <a:pPr marL="0" indent="0">
              <a:buNone/>
            </a:pPr>
            <a:r>
              <a:rPr lang="en-PH" sz="2800" b="1" dirty="0" smtClean="0"/>
              <a:t>1. Distance</a:t>
            </a:r>
            <a:r>
              <a:rPr lang="en-PH" sz="2800" dirty="0"/>
              <a:t> </a:t>
            </a:r>
          </a:p>
          <a:p>
            <a:pPr marL="0" indent="0">
              <a:buNone/>
            </a:pPr>
            <a:r>
              <a:rPr lang="en-PH" sz="2800" b="1" dirty="0" smtClean="0"/>
              <a:t>2. Displacement</a:t>
            </a:r>
            <a:r>
              <a:rPr lang="en-PH" sz="2800" dirty="0"/>
              <a:t> </a:t>
            </a:r>
          </a:p>
          <a:p>
            <a:pPr marL="0" indent="0">
              <a:buNone/>
            </a:pPr>
            <a:r>
              <a:rPr lang="en-PH" sz="2800" b="1" dirty="0" smtClean="0"/>
              <a:t>3. Scalar Quantity</a:t>
            </a:r>
            <a:endParaRPr lang="en-PH" sz="2800" dirty="0"/>
          </a:p>
          <a:p>
            <a:pPr marL="0" indent="0">
              <a:buNone/>
            </a:pPr>
            <a:r>
              <a:rPr lang="en-PH" sz="2800" b="1" dirty="0" smtClean="0"/>
              <a:t>4. Vector Quantity</a:t>
            </a:r>
            <a:endParaRPr lang="en-PH" sz="2800" dirty="0"/>
          </a:p>
        </p:txBody>
      </p:sp>
      <p:sp>
        <p:nvSpPr>
          <p:cNvPr id="5" name="TextBox 4"/>
          <p:cNvSpPr txBox="1"/>
          <p:nvPr/>
        </p:nvSpPr>
        <p:spPr>
          <a:xfrm>
            <a:off x="3631842" y="2163651"/>
            <a:ext cx="8281115" cy="6217087"/>
          </a:xfrm>
          <a:prstGeom prst="rect">
            <a:avLst/>
          </a:prstGeom>
          <a:noFill/>
        </p:spPr>
        <p:txBody>
          <a:bodyPr wrap="square" rtlCol="0">
            <a:spAutoFit/>
          </a:bodyPr>
          <a:lstStyle/>
          <a:p>
            <a:pPr marL="342900" indent="-342900">
              <a:buAutoNum type="alphaLcPeriod"/>
            </a:pPr>
            <a:r>
              <a:rPr lang="en-PH" sz="2500" dirty="0" smtClean="0"/>
              <a:t> are </a:t>
            </a:r>
            <a:r>
              <a:rPr lang="en-PH" sz="2500" dirty="0"/>
              <a:t>quantities that are fully described by a </a:t>
            </a:r>
            <a:r>
              <a:rPr lang="en-PH" sz="2500" dirty="0" smtClean="0"/>
              <a:t>  </a:t>
            </a:r>
          </a:p>
          <a:p>
            <a:r>
              <a:rPr lang="en-PH" sz="2500" dirty="0"/>
              <a:t> </a:t>
            </a:r>
            <a:r>
              <a:rPr lang="en-PH" sz="2500" dirty="0" smtClean="0"/>
              <a:t>    magnitude </a:t>
            </a:r>
            <a:r>
              <a:rPr lang="en-PH" sz="2500" dirty="0"/>
              <a:t>(</a:t>
            </a:r>
            <a:r>
              <a:rPr lang="en-PH" sz="2500" dirty="0" smtClean="0"/>
              <a:t>or numerical </a:t>
            </a:r>
            <a:r>
              <a:rPr lang="en-PH" sz="2500" dirty="0"/>
              <a:t>value) </a:t>
            </a:r>
            <a:r>
              <a:rPr lang="en-PH" sz="2500" dirty="0" smtClean="0"/>
              <a:t>alone</a:t>
            </a:r>
          </a:p>
          <a:p>
            <a:endParaRPr lang="en-PH" sz="1400" dirty="0" smtClean="0"/>
          </a:p>
          <a:p>
            <a:pPr marL="457200" indent="-457200">
              <a:buAutoNum type="alphaLcPeriod" startAt="2"/>
            </a:pPr>
            <a:r>
              <a:rPr lang="en-PH" sz="2500" dirty="0" smtClean="0"/>
              <a:t>a </a:t>
            </a:r>
            <a:r>
              <a:rPr lang="en-PH" sz="2500" dirty="0"/>
              <a:t>scalar quantity that refers to "how much </a:t>
            </a:r>
            <a:endParaRPr lang="en-PH" sz="2500" dirty="0" smtClean="0"/>
          </a:p>
          <a:p>
            <a:r>
              <a:rPr lang="en-PH" sz="2500" dirty="0"/>
              <a:t> </a:t>
            </a:r>
            <a:r>
              <a:rPr lang="en-PH" sz="2500" dirty="0" smtClean="0"/>
              <a:t>    ground </a:t>
            </a:r>
            <a:r>
              <a:rPr lang="en-PH" sz="2500" dirty="0"/>
              <a:t>an </a:t>
            </a:r>
            <a:r>
              <a:rPr lang="en-PH" sz="2500" dirty="0" smtClean="0"/>
              <a:t>object has </a:t>
            </a:r>
            <a:r>
              <a:rPr lang="en-PH" sz="2500" dirty="0"/>
              <a:t>covered" during its </a:t>
            </a:r>
            <a:r>
              <a:rPr lang="en-PH" sz="2500" dirty="0" smtClean="0"/>
              <a:t>motion</a:t>
            </a:r>
          </a:p>
          <a:p>
            <a:endParaRPr lang="en-PH" sz="1400" dirty="0" smtClean="0"/>
          </a:p>
          <a:p>
            <a:r>
              <a:rPr lang="en-PH" sz="2800" dirty="0" smtClean="0"/>
              <a:t>c.</a:t>
            </a:r>
            <a:r>
              <a:rPr lang="en-PH" sz="2800" dirty="0"/>
              <a:t> is a scalar quantity that refers to "how </a:t>
            </a:r>
            <a:r>
              <a:rPr lang="en-PH" sz="2800" dirty="0" smtClean="0"/>
              <a:t>much</a:t>
            </a:r>
          </a:p>
          <a:p>
            <a:r>
              <a:rPr lang="en-PH" sz="2800" dirty="0"/>
              <a:t> </a:t>
            </a:r>
            <a:r>
              <a:rPr lang="en-PH" sz="2800" dirty="0" smtClean="0"/>
              <a:t>  </a:t>
            </a:r>
            <a:r>
              <a:rPr lang="en-PH" sz="2800" dirty="0"/>
              <a:t>ground an object has covered" during its </a:t>
            </a:r>
            <a:endParaRPr lang="en-PH" sz="2800" dirty="0" smtClean="0"/>
          </a:p>
          <a:p>
            <a:r>
              <a:rPr lang="en-PH" sz="2800" dirty="0"/>
              <a:t> </a:t>
            </a:r>
            <a:r>
              <a:rPr lang="en-PH" sz="2800" dirty="0" smtClean="0"/>
              <a:t>  motion</a:t>
            </a:r>
            <a:r>
              <a:rPr lang="en-PH" sz="2800" dirty="0"/>
              <a:t>. </a:t>
            </a:r>
          </a:p>
          <a:p>
            <a:endParaRPr lang="en-PH" sz="1400" dirty="0" smtClean="0"/>
          </a:p>
          <a:p>
            <a:pPr marL="342900" indent="-342900">
              <a:buAutoNum type="alphaLcPeriod" startAt="4"/>
            </a:pPr>
            <a:r>
              <a:rPr lang="en-PH" sz="2500" dirty="0" smtClean="0"/>
              <a:t> it refers </a:t>
            </a:r>
            <a:r>
              <a:rPr lang="en-PH" sz="2500" dirty="0"/>
              <a:t>to "how far out of </a:t>
            </a:r>
            <a:r>
              <a:rPr lang="en-PH" sz="2500" dirty="0" smtClean="0"/>
              <a:t>place </a:t>
            </a:r>
            <a:r>
              <a:rPr lang="en-PH" sz="2500" dirty="0"/>
              <a:t>an </a:t>
            </a:r>
            <a:r>
              <a:rPr lang="en-PH" sz="2500" dirty="0" smtClean="0"/>
              <a:t> object </a:t>
            </a:r>
            <a:r>
              <a:rPr lang="en-PH" sz="2500" dirty="0"/>
              <a:t>is"; it is the object's overall </a:t>
            </a:r>
            <a:r>
              <a:rPr lang="en-PH" sz="2500" dirty="0" smtClean="0"/>
              <a:t> change </a:t>
            </a:r>
            <a:r>
              <a:rPr lang="en-PH" sz="2500" dirty="0"/>
              <a:t>in position</a:t>
            </a:r>
            <a:r>
              <a:rPr lang="en-PH" sz="2500" dirty="0" smtClean="0"/>
              <a:t>.</a:t>
            </a:r>
          </a:p>
          <a:p>
            <a:endParaRPr lang="en-PH" sz="2500" dirty="0"/>
          </a:p>
          <a:p>
            <a:endParaRPr lang="en-PH" sz="2500" dirty="0"/>
          </a:p>
          <a:p>
            <a:endParaRPr lang="en-PH" dirty="0"/>
          </a:p>
          <a:p>
            <a:endParaRPr lang="en-PH" dirty="0" smtClean="0"/>
          </a:p>
          <a:p>
            <a:endParaRPr lang="en-PH" dirty="0"/>
          </a:p>
          <a:p>
            <a:endParaRPr lang="en-PH" dirty="0"/>
          </a:p>
        </p:txBody>
      </p:sp>
      <p:sp>
        <p:nvSpPr>
          <p:cNvPr id="6" name="TextBox 5"/>
          <p:cNvSpPr txBox="1"/>
          <p:nvPr/>
        </p:nvSpPr>
        <p:spPr>
          <a:xfrm>
            <a:off x="338071" y="1489952"/>
            <a:ext cx="4838184" cy="369332"/>
          </a:xfrm>
          <a:prstGeom prst="rect">
            <a:avLst/>
          </a:prstGeom>
          <a:noFill/>
        </p:spPr>
        <p:txBody>
          <a:bodyPr wrap="none" rtlCol="0">
            <a:spAutoFit/>
          </a:bodyPr>
          <a:lstStyle/>
          <a:p>
            <a:r>
              <a:rPr lang="en-PH" b="1" dirty="0"/>
              <a:t>Instruction: </a:t>
            </a:r>
            <a:r>
              <a:rPr lang="en-PH" dirty="0"/>
              <a:t> Match </a:t>
            </a:r>
            <a:r>
              <a:rPr lang="en-PH" dirty="0" smtClean="0"/>
              <a:t>Column A to column B</a:t>
            </a:r>
            <a:endParaRPr lang="en-PH" dirty="0"/>
          </a:p>
        </p:txBody>
      </p:sp>
      <p:sp>
        <p:nvSpPr>
          <p:cNvPr id="4" name="TextBox 3"/>
          <p:cNvSpPr txBox="1"/>
          <p:nvPr/>
        </p:nvSpPr>
        <p:spPr>
          <a:xfrm>
            <a:off x="628094" y="5349707"/>
            <a:ext cx="904575" cy="1200329"/>
          </a:xfrm>
          <a:prstGeom prst="rect">
            <a:avLst/>
          </a:prstGeom>
          <a:noFill/>
        </p:spPr>
        <p:txBody>
          <a:bodyPr wrap="square" rtlCol="0">
            <a:spAutoFit/>
          </a:bodyPr>
          <a:lstStyle/>
          <a:p>
            <a:pPr marL="342900" indent="-342900">
              <a:buAutoNum type="arabicPeriod"/>
            </a:pPr>
            <a:r>
              <a:rPr lang="en-US" dirty="0" smtClean="0"/>
              <a:t>C</a:t>
            </a:r>
          </a:p>
          <a:p>
            <a:pPr marL="342900" indent="-342900">
              <a:buAutoNum type="arabicPeriod"/>
            </a:pPr>
            <a:r>
              <a:rPr lang="en-US" dirty="0" smtClean="0"/>
              <a:t>B</a:t>
            </a:r>
          </a:p>
          <a:p>
            <a:pPr marL="342900" indent="-342900">
              <a:buAutoNum type="arabicPeriod"/>
            </a:pPr>
            <a:r>
              <a:rPr lang="en-US" dirty="0" smtClean="0"/>
              <a:t>A</a:t>
            </a:r>
          </a:p>
          <a:p>
            <a:pPr marL="342900" indent="-342900">
              <a:buAutoNum type="arabicPeriod"/>
            </a:pPr>
            <a:r>
              <a:rPr lang="en-US" dirty="0" smtClean="0"/>
              <a:t>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71" y="5036901"/>
            <a:ext cx="1438141" cy="1558614"/>
          </a:xfrm>
          <a:prstGeom prst="rect">
            <a:avLst/>
          </a:prstGeom>
        </p:spPr>
      </p:pic>
    </p:spTree>
    <p:extLst>
      <p:ext uri="{BB962C8B-B14F-4D97-AF65-F5344CB8AC3E}">
        <p14:creationId xmlns:p14="http://schemas.microsoft.com/office/powerpoint/2010/main" val="1749324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0820400" cy="1293028"/>
          </a:xfrm>
        </p:spPr>
        <p:txBody>
          <a:bodyPr>
            <a:normAutofit fontScale="90000"/>
          </a:bodyPr>
          <a:lstStyle/>
          <a:p>
            <a:pPr algn="ctr"/>
            <a:r>
              <a:rPr lang="en-US" dirty="0" smtClean="0"/>
              <a:t/>
            </a:r>
            <a:br>
              <a:rPr lang="en-US" dirty="0" smtClean="0"/>
            </a:br>
            <a:r>
              <a:rPr lang="en-US" b="1" dirty="0" smtClean="0"/>
              <a:t>Describing </a:t>
            </a:r>
            <a:r>
              <a:rPr lang="en-US" b="1" dirty="0"/>
              <a:t>the position of an object </a:t>
            </a:r>
            <a:r>
              <a:rPr lang="en-PH" dirty="0"/>
              <a:t/>
            </a:r>
            <a:br>
              <a:rPr lang="en-PH" dirty="0"/>
            </a:br>
            <a:endParaRPr lang="en-PH" dirty="0"/>
          </a:p>
        </p:txBody>
      </p:sp>
      <p:pic>
        <p:nvPicPr>
          <p:cNvPr id="4" name="Distance and Displaceme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13125" y="2193925"/>
            <a:ext cx="5365750" cy="4024313"/>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725" y="4886325"/>
            <a:ext cx="1819275" cy="1971675"/>
          </a:xfrm>
          <a:prstGeom prst="rect">
            <a:avLst/>
          </a:prstGeom>
        </p:spPr>
      </p:pic>
    </p:spTree>
    <p:extLst>
      <p:ext uri="{BB962C8B-B14F-4D97-AF65-F5344CB8AC3E}">
        <p14:creationId xmlns:p14="http://schemas.microsoft.com/office/powerpoint/2010/main" val="3452589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1065" y="1815921"/>
            <a:ext cx="10895527" cy="1938992"/>
          </a:xfrm>
          <a:prstGeom prst="rect">
            <a:avLst/>
          </a:prstGeom>
          <a:noFill/>
        </p:spPr>
        <p:txBody>
          <a:bodyPr wrap="square" rtlCol="0">
            <a:spAutoFit/>
          </a:bodyPr>
          <a:lstStyle/>
          <a:p>
            <a:pPr algn="just"/>
            <a:r>
              <a:rPr lang="en-US" sz="2400" b="1" dirty="0" smtClean="0"/>
              <a:t>WORD RACE GAME</a:t>
            </a:r>
          </a:p>
          <a:p>
            <a:pPr algn="just"/>
            <a:endParaRPr lang="en-US" sz="2400" dirty="0" smtClean="0"/>
          </a:p>
          <a:p>
            <a:pPr algn="just"/>
            <a:r>
              <a:rPr lang="en-US" sz="2400" dirty="0" smtClean="0"/>
              <a:t>Instruction:  The class will be divided into two groups. Each group will take turns in picking words from the word box and match the word picked in its definition written in the </a:t>
            </a:r>
            <a:r>
              <a:rPr lang="en-US" sz="2400" dirty="0" err="1" smtClean="0"/>
              <a:t>powerpoint</a:t>
            </a:r>
            <a:r>
              <a:rPr lang="en-US" sz="2400" dirty="0" smtClean="0"/>
              <a:t> presentation.</a:t>
            </a:r>
            <a:endParaRPr lang="en-PH"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725" y="4886325"/>
            <a:ext cx="1819275" cy="1971675"/>
          </a:xfrm>
          <a:prstGeom prst="rect">
            <a:avLst/>
          </a:prstGeom>
        </p:spPr>
      </p:pic>
    </p:spTree>
    <p:extLst>
      <p:ext uri="{BB962C8B-B14F-4D97-AF65-F5344CB8AC3E}">
        <p14:creationId xmlns:p14="http://schemas.microsoft.com/office/powerpoint/2010/main" val="2782756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9262" y="631063"/>
            <a:ext cx="8976575" cy="7478970"/>
          </a:xfrm>
          <a:prstGeom prst="rect">
            <a:avLst/>
          </a:prstGeom>
          <a:noFill/>
        </p:spPr>
        <p:txBody>
          <a:bodyPr wrap="square" rtlCol="0">
            <a:spAutoFit/>
          </a:bodyPr>
          <a:lstStyle/>
          <a:p>
            <a:r>
              <a:rPr lang="en-US" dirty="0" smtClean="0"/>
              <a:t>___________________	</a:t>
            </a:r>
            <a:r>
              <a:rPr lang="en-US" sz="2400" dirty="0" smtClean="0"/>
              <a:t>a </a:t>
            </a:r>
            <a:r>
              <a:rPr lang="en-US" sz="2400" dirty="0"/>
              <a:t>simplified drawing showing the </a:t>
            </a:r>
            <a:r>
              <a:rPr lang="en-US" sz="2400" dirty="0" smtClean="0"/>
              <a:t>									appearance</a:t>
            </a:r>
            <a:r>
              <a:rPr lang="en-US" sz="2400" dirty="0"/>
              <a:t>, structure, </a:t>
            </a:r>
            <a:r>
              <a:rPr lang="en-US" sz="2400" dirty="0" smtClean="0"/>
              <a:t>or </a:t>
            </a:r>
            <a:r>
              <a:rPr lang="en-US" sz="2400" dirty="0"/>
              <a:t>workings of </a:t>
            </a:r>
            <a:r>
              <a:rPr lang="en-US" sz="2400" dirty="0" smtClean="0"/>
              <a:t>							something</a:t>
            </a:r>
            <a:r>
              <a:rPr lang="en-US" sz="2400" dirty="0"/>
              <a:t>; a schematic representation</a:t>
            </a:r>
            <a:r>
              <a:rPr lang="en-US" sz="2400" dirty="0" smtClean="0"/>
              <a:t>.</a:t>
            </a:r>
          </a:p>
          <a:p>
            <a:endParaRPr lang="en-US" sz="2400" dirty="0"/>
          </a:p>
          <a:p>
            <a:endParaRPr lang="en-US" sz="2400" b="1" dirty="0" smtClean="0"/>
          </a:p>
          <a:p>
            <a:endParaRPr lang="en-US" sz="2400" b="1" dirty="0"/>
          </a:p>
          <a:p>
            <a:endParaRPr lang="en-US" sz="2400" b="1" dirty="0" smtClean="0"/>
          </a:p>
          <a:p>
            <a:r>
              <a:rPr lang="en-US" sz="2400" b="1" dirty="0" smtClean="0"/>
              <a:t>______________	</a:t>
            </a:r>
            <a:r>
              <a:rPr lang="en-US" sz="2400" dirty="0"/>
              <a:t>is a system that uses one or </a:t>
            </a:r>
            <a:r>
              <a:rPr lang="en-US" sz="2400" dirty="0" smtClean="0"/>
              <a:t>more numbers,  					to </a:t>
            </a:r>
            <a:r>
              <a:rPr lang="en-US" sz="2400" dirty="0"/>
              <a:t>uniquely determine the position of </a:t>
            </a:r>
            <a:r>
              <a:rPr lang="en-US" sz="2400" dirty="0" smtClean="0"/>
              <a:t>							the points.</a:t>
            </a:r>
          </a:p>
          <a:p>
            <a:endParaRPr lang="en-US" sz="2400" dirty="0" smtClean="0"/>
          </a:p>
          <a:p>
            <a:endParaRPr lang="en-US" sz="2400" b="1" dirty="0"/>
          </a:p>
          <a:p>
            <a:r>
              <a:rPr lang="en-US" sz="2400" b="1" dirty="0" smtClean="0"/>
              <a:t>______________	</a:t>
            </a:r>
            <a:r>
              <a:rPr lang="en-US" sz="2400" dirty="0"/>
              <a:t>a </a:t>
            </a:r>
            <a:r>
              <a:rPr lang="en-US" sz="2400" dirty="0" smtClean="0"/>
              <a:t>chart </a:t>
            </a:r>
            <a:r>
              <a:rPr lang="en-US" sz="2400" dirty="0"/>
              <a:t>showing the relation between </a:t>
            </a:r>
            <a:r>
              <a:rPr lang="en-US" sz="2400" dirty="0" smtClean="0"/>
              <a:t>							variable </a:t>
            </a:r>
            <a:r>
              <a:rPr lang="en-US" sz="2400" dirty="0"/>
              <a:t>quantities, typically of two </a:t>
            </a:r>
            <a:r>
              <a:rPr lang="en-US" sz="2400" dirty="0" smtClean="0"/>
              <a:t>								variables</a:t>
            </a:r>
            <a:r>
              <a:rPr lang="en-US" sz="2400" dirty="0"/>
              <a:t>, each measured along one of a </a:t>
            </a:r>
            <a:r>
              <a:rPr lang="en-US" sz="2400" dirty="0" smtClean="0"/>
              <a:t>						pair </a:t>
            </a:r>
            <a:r>
              <a:rPr lang="en-US" sz="2400" dirty="0"/>
              <a:t>of axes at right angles.</a:t>
            </a:r>
            <a:endParaRPr lang="en-US" sz="2400" b="1" dirty="0"/>
          </a:p>
          <a:p>
            <a:endParaRPr lang="en-US" sz="2400" dirty="0" smtClean="0"/>
          </a:p>
          <a:p>
            <a:endParaRPr lang="en-US" sz="2400" dirty="0" smtClean="0"/>
          </a:p>
          <a:p>
            <a:endParaRPr lang="en-US" sz="2400" dirty="0"/>
          </a:p>
          <a:p>
            <a:endParaRPr lang="en-PH" sz="2400" dirty="0"/>
          </a:p>
        </p:txBody>
      </p:sp>
      <p:pic>
        <p:nvPicPr>
          <p:cNvPr id="1026" name="Picture 2" descr="Image result for what is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69" y="631063"/>
            <a:ext cx="2358905" cy="1352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at is coordinate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69" y="2356833"/>
            <a:ext cx="2358905" cy="17515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hat is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69" y="4481849"/>
            <a:ext cx="2358905" cy="203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64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9262" y="631063"/>
            <a:ext cx="8976575" cy="7478970"/>
          </a:xfrm>
          <a:prstGeom prst="rect">
            <a:avLst/>
          </a:prstGeom>
          <a:noFill/>
        </p:spPr>
        <p:txBody>
          <a:bodyPr wrap="square" rtlCol="0">
            <a:spAutoFit/>
          </a:bodyPr>
          <a:lstStyle/>
          <a:p>
            <a:r>
              <a:rPr lang="en-US" sz="2400" b="1" dirty="0" smtClean="0"/>
              <a:t>DIAGRAM</a:t>
            </a:r>
            <a:r>
              <a:rPr lang="en-US" dirty="0" smtClean="0"/>
              <a:t>		</a:t>
            </a:r>
            <a:r>
              <a:rPr lang="en-US" sz="2400" dirty="0" smtClean="0"/>
              <a:t>a </a:t>
            </a:r>
            <a:r>
              <a:rPr lang="en-US" sz="2400" dirty="0"/>
              <a:t>simplified drawing showing the </a:t>
            </a:r>
            <a:r>
              <a:rPr lang="en-US" sz="2400" dirty="0" smtClean="0"/>
              <a:t>									appearance</a:t>
            </a:r>
            <a:r>
              <a:rPr lang="en-US" sz="2400" dirty="0"/>
              <a:t>, structure, </a:t>
            </a:r>
            <a:r>
              <a:rPr lang="en-US" sz="2400" dirty="0" smtClean="0"/>
              <a:t>or </a:t>
            </a:r>
            <a:r>
              <a:rPr lang="en-US" sz="2400" dirty="0"/>
              <a:t>workings of </a:t>
            </a:r>
            <a:r>
              <a:rPr lang="en-US" sz="2400" dirty="0" smtClean="0"/>
              <a:t>							something</a:t>
            </a:r>
            <a:r>
              <a:rPr lang="en-US" sz="2400" dirty="0"/>
              <a:t>; a schematic representation</a:t>
            </a:r>
            <a:r>
              <a:rPr lang="en-US" sz="2400" dirty="0" smtClean="0"/>
              <a:t>.</a:t>
            </a:r>
          </a:p>
          <a:p>
            <a:endParaRPr lang="en-US" sz="2400" dirty="0"/>
          </a:p>
          <a:p>
            <a:endParaRPr lang="en-US" sz="2400" b="1" dirty="0" smtClean="0"/>
          </a:p>
          <a:p>
            <a:endParaRPr lang="en-US" sz="2400" b="1" dirty="0"/>
          </a:p>
          <a:p>
            <a:endParaRPr lang="en-US" sz="2400" b="1" dirty="0" smtClean="0"/>
          </a:p>
          <a:p>
            <a:r>
              <a:rPr lang="en-US" sz="2400" b="1" dirty="0" smtClean="0"/>
              <a:t>COORDINATES	</a:t>
            </a:r>
            <a:r>
              <a:rPr lang="en-US" sz="2400" dirty="0"/>
              <a:t>is a system that uses one or </a:t>
            </a:r>
            <a:r>
              <a:rPr lang="en-US" sz="2400" dirty="0" smtClean="0"/>
              <a:t>more numbers,  					to </a:t>
            </a:r>
            <a:r>
              <a:rPr lang="en-US" sz="2400" dirty="0"/>
              <a:t>uniquely determine the position of </a:t>
            </a:r>
            <a:r>
              <a:rPr lang="en-US" sz="2400" dirty="0" smtClean="0"/>
              <a:t>							the points.</a:t>
            </a:r>
          </a:p>
          <a:p>
            <a:endParaRPr lang="en-US" sz="2400" dirty="0" smtClean="0"/>
          </a:p>
          <a:p>
            <a:endParaRPr lang="en-US" sz="2400" b="1" dirty="0"/>
          </a:p>
          <a:p>
            <a:r>
              <a:rPr lang="en-US" sz="2400" b="1" dirty="0" smtClean="0"/>
              <a:t>GRAPH			</a:t>
            </a:r>
            <a:r>
              <a:rPr lang="en-US" sz="2400" dirty="0"/>
              <a:t>a </a:t>
            </a:r>
            <a:r>
              <a:rPr lang="en-US" sz="2400" dirty="0" smtClean="0"/>
              <a:t>chart </a:t>
            </a:r>
            <a:r>
              <a:rPr lang="en-US" sz="2400" dirty="0"/>
              <a:t>showing the relation between </a:t>
            </a:r>
            <a:r>
              <a:rPr lang="en-US" sz="2400" dirty="0" smtClean="0"/>
              <a:t>							variable </a:t>
            </a:r>
            <a:r>
              <a:rPr lang="en-US" sz="2400" dirty="0"/>
              <a:t>quantities, typically of two </a:t>
            </a:r>
            <a:r>
              <a:rPr lang="en-US" sz="2400" dirty="0" smtClean="0"/>
              <a:t>								variables</a:t>
            </a:r>
            <a:r>
              <a:rPr lang="en-US" sz="2400" dirty="0"/>
              <a:t>, each measured along one of a </a:t>
            </a:r>
            <a:r>
              <a:rPr lang="en-US" sz="2400" dirty="0" smtClean="0"/>
              <a:t>						pair </a:t>
            </a:r>
            <a:r>
              <a:rPr lang="en-US" sz="2400" dirty="0"/>
              <a:t>of axes at right angles.</a:t>
            </a:r>
            <a:endParaRPr lang="en-US" sz="2400" b="1" dirty="0"/>
          </a:p>
          <a:p>
            <a:endParaRPr lang="en-US" sz="2400" dirty="0" smtClean="0"/>
          </a:p>
          <a:p>
            <a:endParaRPr lang="en-US" sz="2400" dirty="0" smtClean="0"/>
          </a:p>
          <a:p>
            <a:endParaRPr lang="en-US" sz="2400" dirty="0"/>
          </a:p>
          <a:p>
            <a:endParaRPr lang="en-PH" sz="2400" dirty="0"/>
          </a:p>
        </p:txBody>
      </p:sp>
      <p:pic>
        <p:nvPicPr>
          <p:cNvPr id="1026" name="Picture 2" descr="Image result for what is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69" y="631063"/>
            <a:ext cx="2358905" cy="1352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at is coordinate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69" y="2356833"/>
            <a:ext cx="2358905" cy="17515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hat is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69" y="4481849"/>
            <a:ext cx="2358905" cy="203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94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07" y="1076683"/>
            <a:ext cx="11539471" cy="1293028"/>
          </a:xfrm>
        </p:spPr>
        <p:txBody>
          <a:bodyPr>
            <a:normAutofit/>
          </a:bodyPr>
          <a:lstStyle/>
          <a:p>
            <a:pPr algn="ctr"/>
            <a:r>
              <a:rPr lang="en-US" sz="3600" b="1" dirty="0" smtClean="0"/>
              <a:t>ACTIVITY: DESCRIBING THE POSITION OF AN OBJECT </a:t>
            </a:r>
            <a:endParaRPr lang="en-PH" sz="3600" b="1" dirty="0"/>
          </a:p>
        </p:txBody>
      </p:sp>
      <p:sp>
        <p:nvSpPr>
          <p:cNvPr id="3" name="Content Placeholder 2"/>
          <p:cNvSpPr>
            <a:spLocks noGrp="1"/>
          </p:cNvSpPr>
          <p:nvPr>
            <p:ph idx="1"/>
          </p:nvPr>
        </p:nvSpPr>
        <p:spPr>
          <a:xfrm>
            <a:off x="257577" y="2369711"/>
            <a:ext cx="11771291" cy="4121240"/>
          </a:xfrm>
        </p:spPr>
        <p:txBody>
          <a:bodyPr>
            <a:noAutofit/>
          </a:bodyPr>
          <a:lstStyle/>
          <a:p>
            <a:pPr marL="0" indent="0">
              <a:buNone/>
            </a:pPr>
            <a:r>
              <a:rPr lang="en-US" sz="4400" b="1" u="sng" dirty="0" smtClean="0"/>
              <a:t>Objective</a:t>
            </a:r>
          </a:p>
          <a:p>
            <a:pPr marL="0" indent="0">
              <a:buNone/>
            </a:pPr>
            <a:endParaRPr lang="en-US" sz="4400" b="1" dirty="0"/>
          </a:p>
          <a:p>
            <a:pPr marL="0" indent="0" algn="just">
              <a:buNone/>
            </a:pPr>
            <a:r>
              <a:rPr lang="en-US" sz="4000" dirty="0" smtClean="0"/>
              <a:t>You should </a:t>
            </a:r>
            <a:r>
              <a:rPr lang="en-US" sz="4000" dirty="0"/>
              <a:t>be able to describe in words the position of </a:t>
            </a:r>
            <a:r>
              <a:rPr lang="en-US" sz="4000" dirty="0" smtClean="0"/>
              <a:t>an object </a:t>
            </a:r>
            <a:r>
              <a:rPr lang="en-US" sz="4000" dirty="0"/>
              <a:t>within the room or the school ground</a:t>
            </a:r>
            <a:r>
              <a:rPr lang="en-US" sz="4000" dirty="0" smtClean="0"/>
              <a:t>.</a:t>
            </a:r>
          </a:p>
        </p:txBody>
      </p:sp>
    </p:spTree>
    <p:extLst>
      <p:ext uri="{BB962C8B-B14F-4D97-AF65-F5344CB8AC3E}">
        <p14:creationId xmlns:p14="http://schemas.microsoft.com/office/powerpoint/2010/main" val="3162728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PRE-ASSESSMENT</a:t>
            </a:r>
            <a:endParaRPr lang="en-PH" dirty="0"/>
          </a:p>
        </p:txBody>
      </p:sp>
      <p:sp>
        <p:nvSpPr>
          <p:cNvPr id="3" name="Content Placeholder 2"/>
          <p:cNvSpPr>
            <a:spLocks noGrp="1"/>
          </p:cNvSpPr>
          <p:nvPr>
            <p:ph idx="1"/>
          </p:nvPr>
        </p:nvSpPr>
        <p:spPr/>
        <p:txBody>
          <a:bodyPr/>
          <a:lstStyle/>
          <a:p>
            <a:pPr marL="0" indent="0">
              <a:buNone/>
            </a:pPr>
            <a:r>
              <a:rPr lang="en-US" dirty="0" smtClean="0"/>
              <a:t>Choose the letter of the correct answer:</a:t>
            </a:r>
          </a:p>
          <a:p>
            <a:pPr marL="0" indent="0">
              <a:buNone/>
            </a:pPr>
            <a:endParaRPr lang="en-US" dirty="0"/>
          </a:p>
          <a:p>
            <a:pPr marL="457200" indent="-457200">
              <a:buAutoNum type="arabicPeriod"/>
            </a:pPr>
            <a:r>
              <a:rPr lang="en-US" dirty="0" smtClean="0"/>
              <a:t>When is an object considered to be in motion?</a:t>
            </a:r>
          </a:p>
          <a:p>
            <a:pPr marL="0" indent="0">
              <a:buNone/>
            </a:pPr>
            <a:r>
              <a:rPr lang="en-US" dirty="0" smtClean="0"/>
              <a:t> </a:t>
            </a:r>
          </a:p>
          <a:p>
            <a:pPr marL="0" indent="0">
              <a:buNone/>
            </a:pPr>
            <a:endParaRPr lang="en-US" dirty="0"/>
          </a:p>
          <a:p>
            <a:pPr marL="0" indent="0">
              <a:buNone/>
            </a:pPr>
            <a:endParaRPr lang="en-US" dirty="0" smtClean="0"/>
          </a:p>
          <a:p>
            <a:pPr marL="0" indent="0">
              <a:buNone/>
            </a:pPr>
            <a:r>
              <a:rPr lang="en-US" dirty="0"/>
              <a:t>	</a:t>
            </a:r>
            <a:r>
              <a:rPr lang="en-US" dirty="0" smtClean="0"/>
              <a:t>a. I and II only	c.  II and III only</a:t>
            </a:r>
          </a:p>
          <a:p>
            <a:pPr marL="0" indent="0">
              <a:buNone/>
            </a:pPr>
            <a:r>
              <a:rPr lang="en-US" dirty="0"/>
              <a:t>	</a:t>
            </a:r>
            <a:r>
              <a:rPr lang="en-US" dirty="0" smtClean="0"/>
              <a:t>b. I and III only	d.  I, II and III</a:t>
            </a:r>
            <a:endParaRPr lang="en-US" dirty="0"/>
          </a:p>
        </p:txBody>
      </p:sp>
      <p:sp>
        <p:nvSpPr>
          <p:cNvPr id="6" name="TextBox 5"/>
          <p:cNvSpPr txBox="1"/>
          <p:nvPr/>
        </p:nvSpPr>
        <p:spPr>
          <a:xfrm>
            <a:off x="1313645" y="3734873"/>
            <a:ext cx="7707559" cy="923330"/>
          </a:xfrm>
          <a:prstGeom prst="rect">
            <a:avLst/>
          </a:prstGeom>
          <a:solidFill>
            <a:schemeClr val="tx1"/>
          </a:solidFill>
          <a:ln>
            <a:solidFill>
              <a:schemeClr val="accent1"/>
            </a:solidFill>
          </a:ln>
        </p:spPr>
        <p:txBody>
          <a:bodyPr wrap="none" rtlCol="0">
            <a:spAutoFit/>
          </a:bodyPr>
          <a:lstStyle/>
          <a:p>
            <a:pPr marL="400050" indent="-400050">
              <a:buAutoNum type="romanUcPeriod"/>
            </a:pPr>
            <a:r>
              <a:rPr lang="en-US" dirty="0" smtClean="0">
                <a:solidFill>
                  <a:schemeClr val="bg1"/>
                </a:solidFill>
              </a:rPr>
              <a:t>When its position changes with respect to a point of reference.</a:t>
            </a:r>
          </a:p>
          <a:p>
            <a:pPr marL="400050" indent="-400050">
              <a:buAutoNum type="romanUcPeriod"/>
            </a:pPr>
            <a:r>
              <a:rPr lang="en-US" dirty="0" smtClean="0">
                <a:solidFill>
                  <a:schemeClr val="bg1"/>
                </a:solidFill>
              </a:rPr>
              <a:t>When its distance changes with respect to a point of reference.</a:t>
            </a:r>
          </a:p>
          <a:p>
            <a:pPr marL="400050" indent="-400050">
              <a:buAutoNum type="romanUcPeriod"/>
            </a:pPr>
            <a:r>
              <a:rPr lang="en-US" dirty="0" smtClean="0">
                <a:solidFill>
                  <a:schemeClr val="bg1"/>
                </a:solidFill>
              </a:rPr>
              <a:t>When its distance changes with respect to a point of reference</a:t>
            </a:r>
            <a:r>
              <a:rPr lang="en-US" dirty="0" smtClean="0"/>
              <a:t>.</a:t>
            </a:r>
            <a:endParaRPr lang="en-PH" dirty="0"/>
          </a:p>
        </p:txBody>
      </p:sp>
      <p:sp>
        <p:nvSpPr>
          <p:cNvPr id="4" name="TextBox 3"/>
          <p:cNvSpPr txBox="1"/>
          <p:nvPr/>
        </p:nvSpPr>
        <p:spPr>
          <a:xfrm>
            <a:off x="8937941" y="1808194"/>
            <a:ext cx="2640168" cy="369332"/>
          </a:xfrm>
          <a:prstGeom prst="rect">
            <a:avLst/>
          </a:prstGeom>
          <a:noFill/>
        </p:spPr>
        <p:txBody>
          <a:bodyPr wrap="square" rtlCol="0">
            <a:spAutoFit/>
          </a:bodyPr>
          <a:lstStyle/>
          <a:p>
            <a:r>
              <a:rPr lang="en-US" dirty="0" smtClean="0"/>
              <a:t>10 – 12  minutes only</a:t>
            </a:r>
            <a:endParaRPr lang="en-PH" dirty="0"/>
          </a:p>
        </p:txBody>
      </p:sp>
    </p:spTree>
    <p:extLst>
      <p:ext uri="{BB962C8B-B14F-4D97-AF65-F5344CB8AC3E}">
        <p14:creationId xmlns:p14="http://schemas.microsoft.com/office/powerpoint/2010/main" val="18817662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709" y="1275007"/>
            <a:ext cx="11771291" cy="5280338"/>
          </a:xfrm>
        </p:spPr>
        <p:txBody>
          <a:bodyPr>
            <a:noAutofit/>
          </a:bodyPr>
          <a:lstStyle/>
          <a:p>
            <a:pPr marL="0" indent="0">
              <a:buNone/>
            </a:pPr>
            <a:r>
              <a:rPr lang="en-US" sz="3500" b="1" u="sng" dirty="0" smtClean="0"/>
              <a:t>Procedure</a:t>
            </a:r>
          </a:p>
          <a:p>
            <a:pPr marL="0" indent="0">
              <a:buNone/>
            </a:pPr>
            <a:endParaRPr lang="en-US" sz="1400" dirty="0" smtClean="0"/>
          </a:p>
          <a:p>
            <a:pPr marL="742950" indent="-742950">
              <a:buAutoNum type="arabicPeriod"/>
            </a:pPr>
            <a:r>
              <a:rPr lang="en-US" sz="3500" dirty="0" smtClean="0"/>
              <a:t>Obtain </a:t>
            </a:r>
            <a:r>
              <a:rPr lang="en-US" sz="3500" dirty="0"/>
              <a:t>from your teacher the piece of </a:t>
            </a:r>
            <a:endParaRPr lang="en-US" sz="3500" dirty="0" smtClean="0"/>
          </a:p>
          <a:p>
            <a:pPr marL="0" indent="0">
              <a:buNone/>
            </a:pPr>
            <a:r>
              <a:rPr lang="en-US" sz="3500" dirty="0"/>
              <a:t> </a:t>
            </a:r>
            <a:r>
              <a:rPr lang="en-US" sz="3500" dirty="0" smtClean="0"/>
              <a:t>    paper </a:t>
            </a:r>
            <a:r>
              <a:rPr lang="en-US" sz="3500" dirty="0"/>
              <a:t>that describes where you will </a:t>
            </a:r>
            <a:r>
              <a:rPr lang="en-US" sz="3500" dirty="0" smtClean="0"/>
              <a:t>find the </a:t>
            </a:r>
          </a:p>
          <a:p>
            <a:pPr marL="0" indent="0">
              <a:buNone/>
            </a:pPr>
            <a:r>
              <a:rPr lang="en-US" sz="3500" dirty="0"/>
              <a:t> </a:t>
            </a:r>
            <a:r>
              <a:rPr lang="en-US" sz="3500" dirty="0" smtClean="0"/>
              <a:t>    object</a:t>
            </a:r>
            <a:r>
              <a:rPr lang="en-US" sz="3500" i="1" dirty="0" smtClean="0"/>
              <a:t>.</a:t>
            </a:r>
          </a:p>
          <a:p>
            <a:pPr marL="0" indent="0">
              <a:buNone/>
            </a:pPr>
            <a:endParaRPr lang="en-US" sz="200" i="1" dirty="0"/>
          </a:p>
          <a:p>
            <a:pPr marL="0" indent="0">
              <a:buNone/>
            </a:pPr>
            <a:r>
              <a:rPr lang="en-US" sz="3500" dirty="0" smtClean="0"/>
              <a:t>	Q1</a:t>
            </a:r>
            <a:r>
              <a:rPr lang="en-US" sz="3500" dirty="0"/>
              <a:t>. Were you able to find the object? Was it </a:t>
            </a:r>
            <a:endParaRPr lang="en-US" sz="3500" dirty="0" smtClean="0"/>
          </a:p>
          <a:p>
            <a:pPr marL="0" indent="0">
              <a:buNone/>
            </a:pPr>
            <a:r>
              <a:rPr lang="en-US" sz="3500" dirty="0"/>
              <a:t>	</a:t>
            </a:r>
            <a:r>
              <a:rPr lang="en-US" sz="3500" dirty="0" smtClean="0"/>
              <a:t>	easy </a:t>
            </a:r>
            <a:r>
              <a:rPr lang="en-US" sz="3500" dirty="0"/>
              <a:t>or difficult</a:t>
            </a:r>
            <a:r>
              <a:rPr lang="en-US" sz="3500" dirty="0" smtClean="0"/>
              <a:t>?</a:t>
            </a:r>
          </a:p>
          <a:p>
            <a:pPr marL="0" indent="0">
              <a:buNone/>
            </a:pPr>
            <a:endParaRPr lang="en-US" sz="200" dirty="0"/>
          </a:p>
          <a:p>
            <a:pPr marL="0" indent="0">
              <a:buNone/>
            </a:pPr>
            <a:r>
              <a:rPr lang="en-US" sz="3500" dirty="0" smtClean="0"/>
              <a:t>	Q2</a:t>
            </a:r>
            <a:r>
              <a:rPr lang="en-US" sz="3500" dirty="0"/>
              <a:t>. Is the instruction clear and easy to follow? </a:t>
            </a:r>
            <a:endParaRPr lang="en-US" sz="3500" dirty="0" smtClean="0"/>
          </a:p>
          <a:p>
            <a:pPr marL="0" indent="0">
              <a:buNone/>
            </a:pPr>
            <a:r>
              <a:rPr lang="en-US" sz="3500" dirty="0"/>
              <a:t>	</a:t>
            </a:r>
            <a:r>
              <a:rPr lang="en-US" sz="3500" dirty="0" smtClean="0"/>
              <a:t>	What </a:t>
            </a:r>
            <a:r>
              <a:rPr lang="en-US" sz="3500" dirty="0"/>
              <a:t>made it so</a:t>
            </a:r>
            <a:r>
              <a:rPr lang="en-US" sz="3500" dirty="0" smtClean="0"/>
              <a:t>?</a:t>
            </a:r>
            <a:endParaRPr lang="en-US" sz="3500" dirty="0"/>
          </a:p>
        </p:txBody>
      </p:sp>
    </p:spTree>
    <p:extLst>
      <p:ext uri="{BB962C8B-B14F-4D97-AF65-F5344CB8AC3E}">
        <p14:creationId xmlns:p14="http://schemas.microsoft.com/office/powerpoint/2010/main" val="3941229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940" y="1635618"/>
            <a:ext cx="7662930" cy="4647462"/>
          </a:xfrm>
        </p:spPr>
        <p:txBody>
          <a:bodyPr>
            <a:noAutofit/>
          </a:bodyPr>
          <a:lstStyle/>
          <a:p>
            <a:pPr marL="0" indent="0" algn="just">
              <a:buNone/>
            </a:pPr>
            <a:r>
              <a:rPr lang="en-US" sz="3000" dirty="0" smtClean="0"/>
              <a:t>2</a:t>
            </a:r>
            <a:r>
              <a:rPr lang="en-US" sz="3000" dirty="0"/>
              <a:t>. Put back the object to </a:t>
            </a:r>
            <a:r>
              <a:rPr lang="en-US" sz="3000" dirty="0" smtClean="0"/>
              <a:t>its place</a:t>
            </a:r>
            <a:r>
              <a:rPr lang="en-US" sz="3000" dirty="0"/>
              <a:t>, </a:t>
            </a:r>
            <a:endParaRPr lang="en-US" sz="3000" dirty="0" smtClean="0"/>
          </a:p>
          <a:p>
            <a:pPr marL="0" indent="0" algn="just">
              <a:buNone/>
            </a:pPr>
            <a:r>
              <a:rPr lang="en-US" sz="3000" dirty="0"/>
              <a:t> </a:t>
            </a:r>
            <a:r>
              <a:rPr lang="en-US" sz="3000" dirty="0" smtClean="0"/>
              <a:t>   if </a:t>
            </a:r>
            <a:r>
              <a:rPr lang="en-US" sz="3000" dirty="0"/>
              <a:t>you found it. </a:t>
            </a:r>
            <a:r>
              <a:rPr lang="en-US" sz="3000" dirty="0" smtClean="0"/>
              <a:t>Otherwise</a:t>
            </a:r>
            <a:r>
              <a:rPr lang="en-US" sz="3000" dirty="0"/>
              <a:t>, ask your </a:t>
            </a:r>
            <a:endParaRPr lang="en-US" sz="3000" dirty="0" smtClean="0"/>
          </a:p>
          <a:p>
            <a:pPr marL="0" indent="0" algn="just">
              <a:buNone/>
            </a:pPr>
            <a:r>
              <a:rPr lang="en-US" sz="3000" dirty="0"/>
              <a:t> </a:t>
            </a:r>
            <a:r>
              <a:rPr lang="en-US" sz="3000" dirty="0" smtClean="0"/>
              <a:t>   teacher first where </a:t>
            </a:r>
            <a:r>
              <a:rPr lang="en-US" sz="3000" dirty="0"/>
              <a:t>it is </a:t>
            </a:r>
            <a:r>
              <a:rPr lang="en-US" sz="3000" dirty="0" smtClean="0"/>
              <a:t>located </a:t>
            </a:r>
          </a:p>
          <a:p>
            <a:pPr marL="0" indent="0" algn="just">
              <a:buNone/>
            </a:pPr>
            <a:r>
              <a:rPr lang="en-US" sz="3000" dirty="0"/>
              <a:t> </a:t>
            </a:r>
            <a:r>
              <a:rPr lang="en-US" sz="3000" dirty="0" smtClean="0"/>
              <a:t>   before </a:t>
            </a:r>
            <a:r>
              <a:rPr lang="en-US" sz="3000" dirty="0"/>
              <a:t>you </a:t>
            </a:r>
            <a:r>
              <a:rPr lang="en-US" sz="3000" dirty="0" smtClean="0"/>
              <a:t>move </a:t>
            </a:r>
            <a:r>
              <a:rPr lang="en-US" sz="3000" dirty="0"/>
              <a:t>on to the </a:t>
            </a:r>
            <a:endParaRPr lang="en-US" sz="3000" dirty="0" smtClean="0"/>
          </a:p>
          <a:p>
            <a:pPr marL="0" indent="0" algn="just">
              <a:buNone/>
            </a:pPr>
            <a:r>
              <a:rPr lang="en-US" sz="3000" dirty="0"/>
              <a:t> </a:t>
            </a:r>
            <a:r>
              <a:rPr lang="en-US" sz="3000" dirty="0" smtClean="0"/>
              <a:t>   next     step.</a:t>
            </a:r>
          </a:p>
          <a:p>
            <a:pPr marL="0" indent="0" algn="just">
              <a:buNone/>
            </a:pPr>
            <a:endParaRPr lang="en-US" sz="700" dirty="0" smtClean="0"/>
          </a:p>
          <a:p>
            <a:pPr marL="0" indent="0" algn="just">
              <a:buNone/>
            </a:pPr>
            <a:r>
              <a:rPr lang="en-US" sz="3000" dirty="0" smtClean="0"/>
              <a:t>3</a:t>
            </a:r>
            <a:r>
              <a:rPr lang="en-US" sz="3000" dirty="0"/>
              <a:t>. Revise the instruction to make </a:t>
            </a:r>
            <a:r>
              <a:rPr lang="en-US" sz="3000" dirty="0" smtClean="0"/>
              <a:t>it </a:t>
            </a:r>
            <a:r>
              <a:rPr lang="en-US" sz="3000" dirty="0"/>
              <a:t>more </a:t>
            </a:r>
            <a:endParaRPr lang="en-US" sz="3000" dirty="0" smtClean="0"/>
          </a:p>
          <a:p>
            <a:pPr marL="0" indent="0" algn="just">
              <a:buNone/>
            </a:pPr>
            <a:r>
              <a:rPr lang="en-US" sz="3000" dirty="0"/>
              <a:t> </a:t>
            </a:r>
            <a:r>
              <a:rPr lang="en-US" sz="3000" dirty="0" smtClean="0"/>
              <a:t>   helpful</a:t>
            </a:r>
            <a:r>
              <a:rPr lang="en-US" sz="3000" dirty="0"/>
              <a:t>. Write it on </a:t>
            </a:r>
            <a:r>
              <a:rPr lang="en-US" sz="3000" dirty="0" smtClean="0"/>
              <a:t>a separate </a:t>
            </a:r>
            <a:r>
              <a:rPr lang="en-US" sz="3000" dirty="0"/>
              <a:t>sheet </a:t>
            </a:r>
            <a:r>
              <a:rPr lang="en-US" sz="3000" dirty="0" smtClean="0"/>
              <a:t>of </a:t>
            </a:r>
          </a:p>
          <a:p>
            <a:pPr marL="0" indent="0" algn="just">
              <a:buNone/>
            </a:pPr>
            <a:r>
              <a:rPr lang="en-US" sz="3000" dirty="0"/>
              <a:t> </a:t>
            </a:r>
            <a:r>
              <a:rPr lang="en-US" sz="3000" dirty="0" smtClean="0"/>
              <a:t>   paper and let </a:t>
            </a:r>
            <a:r>
              <a:rPr lang="en-US" sz="3000" dirty="0"/>
              <a:t>another group use it </a:t>
            </a:r>
            <a:r>
              <a:rPr lang="en-US" sz="3000" dirty="0" smtClean="0"/>
              <a:t>to</a:t>
            </a:r>
          </a:p>
          <a:p>
            <a:pPr marL="0" indent="0" algn="just">
              <a:buNone/>
            </a:pPr>
            <a:r>
              <a:rPr lang="en-US" sz="3000" dirty="0"/>
              <a:t> </a:t>
            </a:r>
            <a:r>
              <a:rPr lang="en-US" sz="3000" dirty="0" smtClean="0"/>
              <a:t>   find the </a:t>
            </a:r>
            <a:r>
              <a:rPr lang="en-US" sz="3000" dirty="0"/>
              <a:t>object</a:t>
            </a:r>
            <a:r>
              <a:rPr lang="en-US" sz="3000" dirty="0" smtClean="0"/>
              <a:t>.</a:t>
            </a:r>
            <a:endParaRPr lang="en-US" sz="3000" dirty="0"/>
          </a:p>
        </p:txBody>
      </p:sp>
      <p:pic>
        <p:nvPicPr>
          <p:cNvPr id="1026" name="Picture 2" descr="Mysterious Objects Game 1.0.0 Download Android APK | Apto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1869" y="721218"/>
            <a:ext cx="4093335" cy="6031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361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123" y="1545466"/>
            <a:ext cx="11642502" cy="4647462"/>
          </a:xfrm>
        </p:spPr>
        <p:txBody>
          <a:bodyPr>
            <a:noAutofit/>
          </a:bodyPr>
          <a:lstStyle/>
          <a:p>
            <a:pPr marL="0" indent="0" algn="just">
              <a:buNone/>
            </a:pPr>
            <a:r>
              <a:rPr lang="en-US" sz="3500" dirty="0" smtClean="0"/>
              <a:t>Q3</a:t>
            </a:r>
            <a:r>
              <a:rPr lang="en-US" sz="3500" dirty="0"/>
              <a:t>. Were they successful in finding the object? </a:t>
            </a:r>
            <a:endParaRPr lang="en-US" sz="3500" dirty="0" smtClean="0"/>
          </a:p>
          <a:p>
            <a:pPr marL="0" indent="0" algn="just">
              <a:buNone/>
            </a:pPr>
            <a:r>
              <a:rPr lang="en-US" sz="3500" dirty="0"/>
              <a:t> </a:t>
            </a:r>
            <a:r>
              <a:rPr lang="en-US" sz="3500" dirty="0" smtClean="0"/>
              <a:t>      Was </a:t>
            </a:r>
            <a:r>
              <a:rPr lang="en-US" sz="3500" dirty="0"/>
              <a:t>it easy for them or difficult</a:t>
            </a:r>
            <a:r>
              <a:rPr lang="en-US" sz="3500" dirty="0" smtClean="0"/>
              <a:t>?</a:t>
            </a:r>
          </a:p>
          <a:p>
            <a:pPr marL="0" indent="0" algn="just">
              <a:buNone/>
            </a:pPr>
            <a:endParaRPr lang="en-US" sz="800" dirty="0"/>
          </a:p>
          <a:p>
            <a:pPr marL="0" indent="0" algn="just">
              <a:buNone/>
            </a:pPr>
            <a:r>
              <a:rPr lang="en-US" sz="3500" dirty="0"/>
              <a:t>Q4. What other details or information included in </a:t>
            </a:r>
            <a:endParaRPr lang="en-US" sz="3500" dirty="0" smtClean="0"/>
          </a:p>
          <a:p>
            <a:pPr marL="0" indent="0" algn="just">
              <a:buNone/>
            </a:pPr>
            <a:r>
              <a:rPr lang="en-US" sz="3500" dirty="0"/>
              <a:t> </a:t>
            </a:r>
            <a:r>
              <a:rPr lang="en-US" sz="3500" dirty="0" smtClean="0"/>
              <a:t>       your </a:t>
            </a:r>
            <a:r>
              <a:rPr lang="en-US" sz="3500" dirty="0"/>
              <a:t>instruction that made </a:t>
            </a:r>
            <a:r>
              <a:rPr lang="en-US" sz="3500" dirty="0" smtClean="0"/>
              <a:t>it clearer </a:t>
            </a:r>
            <a:r>
              <a:rPr lang="en-US" sz="3500" dirty="0"/>
              <a:t>and easier </a:t>
            </a:r>
            <a:endParaRPr lang="en-US" sz="3500" dirty="0" smtClean="0"/>
          </a:p>
          <a:p>
            <a:pPr marL="0" indent="0" algn="just">
              <a:buNone/>
            </a:pPr>
            <a:r>
              <a:rPr lang="en-US" sz="3500" dirty="0"/>
              <a:t> </a:t>
            </a:r>
            <a:r>
              <a:rPr lang="en-US" sz="3500" dirty="0" smtClean="0"/>
              <a:t>       to </a:t>
            </a:r>
            <a:r>
              <a:rPr lang="en-US" sz="3500" dirty="0"/>
              <a:t>follow</a:t>
            </a:r>
            <a:r>
              <a:rPr lang="en-US" sz="3500" dirty="0" smtClean="0"/>
              <a:t>?</a:t>
            </a:r>
          </a:p>
          <a:p>
            <a:pPr marL="0" indent="0" algn="just">
              <a:buNone/>
            </a:pPr>
            <a:endParaRPr lang="en-US" sz="1000" dirty="0"/>
          </a:p>
          <a:p>
            <a:pPr marL="0" indent="0" algn="just">
              <a:buNone/>
            </a:pPr>
            <a:r>
              <a:rPr lang="en-US" sz="3500" dirty="0"/>
              <a:t>Q5. In your own words, what is point of reference </a:t>
            </a:r>
            <a:endParaRPr lang="en-US" sz="3500" dirty="0" smtClean="0"/>
          </a:p>
          <a:p>
            <a:pPr marL="0" indent="0" algn="just">
              <a:buNone/>
            </a:pPr>
            <a:r>
              <a:rPr lang="en-US" sz="3500" dirty="0"/>
              <a:t> </a:t>
            </a:r>
            <a:r>
              <a:rPr lang="en-US" sz="3500" dirty="0" smtClean="0"/>
              <a:t>      and </a:t>
            </a:r>
            <a:r>
              <a:rPr lang="en-US" sz="3500" dirty="0"/>
              <a:t>how important it is?</a:t>
            </a:r>
            <a:endParaRPr lang="en-PH" sz="3500" dirty="0"/>
          </a:p>
        </p:txBody>
      </p:sp>
    </p:spTree>
    <p:extLst>
      <p:ext uri="{BB962C8B-B14F-4D97-AF65-F5344CB8AC3E}">
        <p14:creationId xmlns:p14="http://schemas.microsoft.com/office/powerpoint/2010/main" val="3556457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2123" y="1803405"/>
            <a:ext cx="11423561" cy="1825096"/>
          </a:xfrm>
        </p:spPr>
        <p:txBody>
          <a:bodyPr>
            <a:normAutofit/>
          </a:bodyPr>
          <a:lstStyle/>
          <a:p>
            <a:pPr algn="ctr"/>
            <a:r>
              <a:rPr lang="en-US" sz="4400" b="1" dirty="0" smtClean="0"/>
              <a:t>DESCRIBING MOTION THROUGH VISUALS</a:t>
            </a:r>
            <a:endParaRPr lang="en-PH" sz="4400" b="1" dirty="0"/>
          </a:p>
        </p:txBody>
      </p:sp>
    </p:spTree>
    <p:extLst>
      <p:ext uri="{BB962C8B-B14F-4D97-AF65-F5344CB8AC3E}">
        <p14:creationId xmlns:p14="http://schemas.microsoft.com/office/powerpoint/2010/main" val="2502289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99979"/>
            <a:ext cx="10820399" cy="1293028"/>
          </a:xfrm>
        </p:spPr>
        <p:txBody>
          <a:bodyPr/>
          <a:lstStyle/>
          <a:p>
            <a:pPr algn="ctr"/>
            <a:r>
              <a:rPr lang="en-US" dirty="0" smtClean="0"/>
              <a:t>Describing motion through visuals</a:t>
            </a:r>
            <a:endParaRPr lang="en-PH" dirty="0"/>
          </a:p>
        </p:txBody>
      </p:sp>
      <p:sp>
        <p:nvSpPr>
          <p:cNvPr id="5" name="TextBox 4"/>
          <p:cNvSpPr txBox="1"/>
          <p:nvPr/>
        </p:nvSpPr>
        <p:spPr>
          <a:xfrm>
            <a:off x="283335" y="1825228"/>
            <a:ext cx="3084499" cy="523220"/>
          </a:xfrm>
          <a:prstGeom prst="rect">
            <a:avLst/>
          </a:prstGeom>
          <a:noFill/>
        </p:spPr>
        <p:txBody>
          <a:bodyPr wrap="none" rtlCol="0">
            <a:spAutoFit/>
          </a:bodyPr>
          <a:lstStyle/>
          <a:p>
            <a:r>
              <a:rPr lang="en-US" sz="2800" dirty="0" smtClean="0"/>
              <a:t>1. Using diagram</a:t>
            </a:r>
            <a:endParaRPr lang="en-PH" sz="2800" dirty="0"/>
          </a:p>
        </p:txBody>
      </p:sp>
      <p:sp>
        <p:nvSpPr>
          <p:cNvPr id="8" name="Content Placeholder 7"/>
          <p:cNvSpPr>
            <a:spLocks noGrp="1"/>
          </p:cNvSpPr>
          <p:nvPr>
            <p:ph idx="1"/>
          </p:nvPr>
        </p:nvSpPr>
        <p:spPr>
          <a:xfrm>
            <a:off x="685800" y="3118256"/>
            <a:ext cx="10820400" cy="4024125"/>
          </a:xfrm>
        </p:spPr>
        <p:txBody>
          <a:bodyPr/>
          <a:lstStyle/>
          <a:p>
            <a:r>
              <a:rPr lang="en-US" dirty="0"/>
              <a:t>Consider the diagram in Figure 1. The positions of the objects are described</a:t>
            </a:r>
          </a:p>
          <a:p>
            <a:pPr marL="0" indent="0">
              <a:buNone/>
            </a:pPr>
            <a:r>
              <a:rPr lang="en-US" dirty="0" smtClean="0"/>
              <a:t>    in </a:t>
            </a:r>
            <a:r>
              <a:rPr lang="en-US" dirty="0"/>
              <a:t>the diagram by </a:t>
            </a:r>
            <a:r>
              <a:rPr lang="en-US" dirty="0" smtClean="0"/>
              <a:t>their </a:t>
            </a:r>
            <a:r>
              <a:rPr lang="en-US" dirty="0"/>
              <a:t>coordinates along the number line.</a:t>
            </a:r>
            <a:endParaRPr lang="en-PH" dirty="0"/>
          </a:p>
        </p:txBody>
      </p:sp>
      <p:pic>
        <p:nvPicPr>
          <p:cNvPr id="9" name="Picture 8"/>
          <p:cNvPicPr>
            <a:picLocks noChangeAspect="1"/>
          </p:cNvPicPr>
          <p:nvPr/>
        </p:nvPicPr>
        <p:blipFill>
          <a:blip r:embed="rId2"/>
          <a:stretch>
            <a:fillRect/>
          </a:stretch>
        </p:blipFill>
        <p:spPr>
          <a:xfrm>
            <a:off x="685800" y="4294366"/>
            <a:ext cx="11121415" cy="1924319"/>
          </a:xfrm>
          <a:prstGeom prst="rect">
            <a:avLst/>
          </a:prstGeom>
        </p:spPr>
      </p:pic>
    </p:spTree>
    <p:extLst>
      <p:ext uri="{BB962C8B-B14F-4D97-AF65-F5344CB8AC3E}">
        <p14:creationId xmlns:p14="http://schemas.microsoft.com/office/powerpoint/2010/main" val="1737455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563" y="661342"/>
            <a:ext cx="8610600" cy="1293028"/>
          </a:xfrm>
        </p:spPr>
        <p:txBody>
          <a:bodyPr>
            <a:normAutofit/>
          </a:bodyPr>
          <a:lstStyle/>
          <a:p>
            <a:pPr algn="ctr"/>
            <a:r>
              <a:rPr lang="en-US" sz="4400" b="1" dirty="0" smtClean="0"/>
              <a:t>Process questions</a:t>
            </a:r>
            <a:endParaRPr lang="en-PH" sz="4400" b="1" dirty="0"/>
          </a:p>
        </p:txBody>
      </p:sp>
      <p:sp>
        <p:nvSpPr>
          <p:cNvPr id="3" name="Content Placeholder 2"/>
          <p:cNvSpPr>
            <a:spLocks noGrp="1"/>
          </p:cNvSpPr>
          <p:nvPr>
            <p:ph idx="1"/>
          </p:nvPr>
        </p:nvSpPr>
        <p:spPr/>
        <p:txBody>
          <a:bodyPr>
            <a:normAutofit/>
          </a:bodyPr>
          <a:lstStyle/>
          <a:p>
            <a:r>
              <a:rPr lang="en-US" sz="3600" dirty="0" smtClean="0"/>
              <a:t>What </a:t>
            </a:r>
            <a:r>
              <a:rPr lang="en-US" sz="3600" dirty="0"/>
              <a:t>is the position of the dog?</a:t>
            </a:r>
          </a:p>
          <a:p>
            <a:r>
              <a:rPr lang="en-US" sz="3600" dirty="0" smtClean="0"/>
              <a:t>What </a:t>
            </a:r>
            <a:r>
              <a:rPr lang="en-US" sz="3600" dirty="0"/>
              <a:t>is the position of the tree?</a:t>
            </a:r>
          </a:p>
          <a:p>
            <a:r>
              <a:rPr lang="en-US" sz="3600" dirty="0" smtClean="0"/>
              <a:t>What </a:t>
            </a:r>
            <a:r>
              <a:rPr lang="en-US" sz="3600" dirty="0"/>
              <a:t>is the position of the dog with respect to the house?</a:t>
            </a:r>
          </a:p>
          <a:p>
            <a:r>
              <a:rPr lang="en-US" sz="3600" dirty="0" smtClean="0"/>
              <a:t>What </a:t>
            </a:r>
            <a:r>
              <a:rPr lang="en-US" sz="3600" dirty="0"/>
              <a:t>is the position of the tree with respect to the dog?</a:t>
            </a:r>
            <a:endParaRPr lang="en-PH" sz="3600" dirty="0"/>
          </a:p>
        </p:txBody>
      </p:sp>
    </p:spTree>
    <p:extLst>
      <p:ext uri="{BB962C8B-B14F-4D97-AF65-F5344CB8AC3E}">
        <p14:creationId xmlns:p14="http://schemas.microsoft.com/office/powerpoint/2010/main" val="2730269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493916"/>
            <a:ext cx="8610600" cy="1293028"/>
          </a:xfrm>
        </p:spPr>
        <p:txBody>
          <a:bodyPr/>
          <a:lstStyle/>
          <a:p>
            <a:pPr algn="ctr"/>
            <a:r>
              <a:rPr lang="en-US" dirty="0" smtClean="0"/>
              <a:t>Diagram that describes the ball position</a:t>
            </a:r>
            <a:endParaRPr lang="en-PH" dirty="0"/>
          </a:p>
        </p:txBody>
      </p:sp>
      <p:sp>
        <p:nvSpPr>
          <p:cNvPr id="3" name="Content Placeholder 2"/>
          <p:cNvSpPr>
            <a:spLocks noGrp="1"/>
          </p:cNvSpPr>
          <p:nvPr>
            <p:ph idx="1"/>
          </p:nvPr>
        </p:nvSpPr>
        <p:spPr/>
        <p:txBody>
          <a:bodyPr/>
          <a:lstStyle/>
          <a:p>
            <a:pPr marL="0" indent="0">
              <a:buNone/>
            </a:pPr>
            <a:r>
              <a:rPr lang="en-US" dirty="0"/>
              <a:t>Here is another example. In this diagram, the positions of the ball rolling are</a:t>
            </a:r>
          </a:p>
          <a:p>
            <a:pPr marL="0" indent="0">
              <a:buNone/>
            </a:pPr>
            <a:r>
              <a:rPr lang="en-US" dirty="0"/>
              <a:t>shown at equal intervals of time. </a:t>
            </a:r>
            <a:endParaRPr lang="en-US" dirty="0" smtClean="0"/>
          </a:p>
          <a:p>
            <a:pPr marL="0" indent="0">
              <a:buNone/>
            </a:pPr>
            <a:endParaRPr lang="en-PH" dirty="0"/>
          </a:p>
        </p:txBody>
      </p:sp>
      <p:pic>
        <p:nvPicPr>
          <p:cNvPr id="4" name="Picture 3"/>
          <p:cNvPicPr>
            <a:picLocks noChangeAspect="1"/>
          </p:cNvPicPr>
          <p:nvPr/>
        </p:nvPicPr>
        <p:blipFill>
          <a:blip r:embed="rId2"/>
          <a:stretch>
            <a:fillRect/>
          </a:stretch>
        </p:blipFill>
        <p:spPr>
          <a:xfrm>
            <a:off x="862885" y="3717502"/>
            <a:ext cx="10097036" cy="1895740"/>
          </a:xfrm>
          <a:prstGeom prst="rect">
            <a:avLst/>
          </a:prstGeom>
        </p:spPr>
      </p:pic>
    </p:spTree>
    <p:extLst>
      <p:ext uri="{BB962C8B-B14F-4D97-AF65-F5344CB8AC3E}">
        <p14:creationId xmlns:p14="http://schemas.microsoft.com/office/powerpoint/2010/main" val="522773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563" y="661342"/>
            <a:ext cx="8610600" cy="1293028"/>
          </a:xfrm>
        </p:spPr>
        <p:txBody>
          <a:bodyPr>
            <a:normAutofit/>
          </a:bodyPr>
          <a:lstStyle/>
          <a:p>
            <a:pPr algn="ctr"/>
            <a:r>
              <a:rPr lang="en-US" sz="4400" b="1" dirty="0" smtClean="0"/>
              <a:t>Process questions</a:t>
            </a:r>
            <a:endParaRPr lang="en-PH" sz="4400" b="1" dirty="0"/>
          </a:p>
        </p:txBody>
      </p:sp>
      <p:sp>
        <p:nvSpPr>
          <p:cNvPr id="3" name="Content Placeholder 2"/>
          <p:cNvSpPr>
            <a:spLocks noGrp="1"/>
          </p:cNvSpPr>
          <p:nvPr>
            <p:ph idx="1"/>
          </p:nvPr>
        </p:nvSpPr>
        <p:spPr/>
        <p:txBody>
          <a:bodyPr>
            <a:normAutofit/>
          </a:bodyPr>
          <a:lstStyle/>
          <a:p>
            <a:r>
              <a:rPr lang="en-US" sz="3600" dirty="0"/>
              <a:t>What is the initial position of the ball? What is its final position</a:t>
            </a:r>
            <a:r>
              <a:rPr lang="en-US" sz="3600" dirty="0" smtClean="0"/>
              <a:t>?</a:t>
            </a:r>
          </a:p>
          <a:p>
            <a:pPr marL="0" indent="0">
              <a:buNone/>
            </a:pPr>
            <a:endParaRPr lang="en-US" sz="1400" dirty="0"/>
          </a:p>
          <a:p>
            <a:r>
              <a:rPr lang="en-US" sz="3600" dirty="0" smtClean="0"/>
              <a:t>What </a:t>
            </a:r>
            <a:r>
              <a:rPr lang="en-US" sz="3600" dirty="0"/>
              <a:t>is the position of the ball at 10 seconds</a:t>
            </a:r>
            <a:r>
              <a:rPr lang="en-US" sz="3600" dirty="0" smtClean="0"/>
              <a:t>?</a:t>
            </a:r>
          </a:p>
          <a:p>
            <a:pPr marL="0" indent="0">
              <a:buNone/>
            </a:pPr>
            <a:endParaRPr lang="en-US" sz="1400" dirty="0"/>
          </a:p>
          <a:p>
            <a:r>
              <a:rPr lang="en-US" sz="3600" dirty="0" smtClean="0"/>
              <a:t>At </a:t>
            </a:r>
            <a:r>
              <a:rPr lang="en-US" sz="3600" dirty="0"/>
              <a:t>what time is the position of the ball equal to 5 meters?</a:t>
            </a:r>
            <a:endParaRPr lang="en-PH" sz="3600" dirty="0"/>
          </a:p>
        </p:txBody>
      </p:sp>
    </p:spTree>
    <p:extLst>
      <p:ext uri="{BB962C8B-B14F-4D97-AF65-F5344CB8AC3E}">
        <p14:creationId xmlns:p14="http://schemas.microsoft.com/office/powerpoint/2010/main" val="491863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05" y="133309"/>
            <a:ext cx="10820399" cy="1293028"/>
          </a:xfrm>
        </p:spPr>
        <p:txBody>
          <a:bodyPr/>
          <a:lstStyle/>
          <a:p>
            <a:pPr algn="ctr"/>
            <a:r>
              <a:rPr lang="en-US" dirty="0" smtClean="0"/>
              <a:t>Describing motion through visuals</a:t>
            </a:r>
            <a:endParaRPr lang="en-PH" dirty="0"/>
          </a:p>
        </p:txBody>
      </p:sp>
      <p:sp>
        <p:nvSpPr>
          <p:cNvPr id="5" name="TextBox 4"/>
          <p:cNvSpPr txBox="1"/>
          <p:nvPr/>
        </p:nvSpPr>
        <p:spPr>
          <a:xfrm>
            <a:off x="1004552" y="2987727"/>
            <a:ext cx="2789546" cy="523220"/>
          </a:xfrm>
          <a:prstGeom prst="rect">
            <a:avLst/>
          </a:prstGeom>
          <a:noFill/>
        </p:spPr>
        <p:txBody>
          <a:bodyPr wrap="none" rtlCol="0">
            <a:spAutoFit/>
          </a:bodyPr>
          <a:lstStyle/>
          <a:p>
            <a:r>
              <a:rPr lang="en-US" sz="2800" dirty="0" smtClean="0"/>
              <a:t>2. Using graphs</a:t>
            </a:r>
            <a:endParaRPr lang="en-PH" sz="2800" dirty="0"/>
          </a:p>
        </p:txBody>
      </p:sp>
      <p:pic>
        <p:nvPicPr>
          <p:cNvPr id="10" name="Picture 9"/>
          <p:cNvPicPr>
            <a:picLocks noChangeAspect="1"/>
          </p:cNvPicPr>
          <p:nvPr/>
        </p:nvPicPr>
        <p:blipFill rotWithShape="1">
          <a:blip r:embed="rId2"/>
          <a:srcRect t="4244" b="7440"/>
          <a:stretch/>
        </p:blipFill>
        <p:spPr>
          <a:xfrm>
            <a:off x="1111875" y="3850784"/>
            <a:ext cx="10097036" cy="1674253"/>
          </a:xfrm>
          <a:prstGeom prst="rect">
            <a:avLst/>
          </a:prstGeom>
        </p:spPr>
      </p:pic>
    </p:spTree>
    <p:extLst>
      <p:ext uri="{BB962C8B-B14F-4D97-AF65-F5344CB8AC3E}">
        <p14:creationId xmlns:p14="http://schemas.microsoft.com/office/powerpoint/2010/main" val="2167160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2282" y="1442432"/>
            <a:ext cx="9607640" cy="1477328"/>
          </a:xfrm>
          <a:prstGeom prst="rect">
            <a:avLst/>
          </a:prstGeom>
          <a:noFill/>
        </p:spPr>
        <p:txBody>
          <a:bodyPr wrap="square" rtlCol="0">
            <a:spAutoFit/>
          </a:bodyPr>
          <a:lstStyle/>
          <a:p>
            <a:r>
              <a:rPr lang="en-US" dirty="0" smtClean="0"/>
              <a:t>Another way to describe the motion of the ball is by the use of motion graphs. Convert the diagram in figure 2 to graph by following the guide below:</a:t>
            </a:r>
          </a:p>
          <a:p>
            <a:endParaRPr lang="en-US" dirty="0"/>
          </a:p>
          <a:p>
            <a:pPr marL="400050" indent="-400050">
              <a:buAutoNum type="romanUcPeriod"/>
            </a:pPr>
            <a:r>
              <a:rPr lang="en-US" dirty="0" smtClean="0"/>
              <a:t>Fill up Table 1 using the date in Figure 2 above. Note that the positions of the ball are shown every 5 seconds</a:t>
            </a:r>
          </a:p>
        </p:txBody>
      </p:sp>
      <p:graphicFrame>
        <p:nvGraphicFramePr>
          <p:cNvPr id="6" name="Table 5"/>
          <p:cNvGraphicFramePr>
            <a:graphicFrameLocks noGrp="1"/>
          </p:cNvGraphicFramePr>
          <p:nvPr>
            <p:extLst>
              <p:ext uri="{D42A27DB-BD31-4B8C-83A1-F6EECF244321}">
                <p14:modId xmlns:p14="http://schemas.microsoft.com/office/powerpoint/2010/main" val="584199177"/>
              </p:ext>
            </p:extLst>
          </p:nvPr>
        </p:nvGraphicFramePr>
        <p:xfrm>
          <a:off x="1761544" y="3963998"/>
          <a:ext cx="8128000" cy="148336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US" dirty="0" smtClean="0"/>
                        <a:t>Time (s)</a:t>
                      </a:r>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Position of the ball (m)</a:t>
                      </a:r>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solidFill>
                            <a:schemeClr val="tx1"/>
                          </a:solidFill>
                        </a:rPr>
                        <a:t>0</a:t>
                      </a:r>
                      <a:endParaRPr lang="en-P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0</a:t>
                      </a:r>
                      <a:endParaRPr lang="en-P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endParaRPr lang="en-P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P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endParaRPr lang="en-P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P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Rectangle 7"/>
          <p:cNvSpPr/>
          <p:nvPr/>
        </p:nvSpPr>
        <p:spPr>
          <a:xfrm>
            <a:off x="3607629" y="3257213"/>
            <a:ext cx="4435830" cy="369332"/>
          </a:xfrm>
          <a:prstGeom prst="rect">
            <a:avLst/>
          </a:prstGeom>
        </p:spPr>
        <p:txBody>
          <a:bodyPr wrap="none">
            <a:spAutoFit/>
          </a:bodyPr>
          <a:lstStyle/>
          <a:p>
            <a:pPr algn="ctr"/>
            <a:r>
              <a:rPr lang="en-US" dirty="0"/>
              <a:t>Table 1: </a:t>
            </a:r>
            <a:r>
              <a:rPr lang="en-US" dirty="0" smtClean="0"/>
              <a:t>POSITION OF THE BALL VS TIME</a:t>
            </a:r>
            <a:endParaRPr lang="en-PH" dirty="0"/>
          </a:p>
        </p:txBody>
      </p:sp>
    </p:spTree>
    <p:extLst>
      <p:ext uri="{BB962C8B-B14F-4D97-AF65-F5344CB8AC3E}">
        <p14:creationId xmlns:p14="http://schemas.microsoft.com/office/powerpoint/2010/main" val="2425255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65125"/>
            <a:ext cx="8610600" cy="1293028"/>
          </a:xfrm>
        </p:spPr>
        <p:txBody>
          <a:bodyPr/>
          <a:lstStyle/>
          <a:p>
            <a:r>
              <a:rPr lang="en-US" dirty="0" smtClean="0"/>
              <a:t>PRE-ASSESSMENT</a:t>
            </a:r>
            <a:endParaRPr lang="en-PH" dirty="0"/>
          </a:p>
        </p:txBody>
      </p:sp>
      <p:sp>
        <p:nvSpPr>
          <p:cNvPr id="3" name="Content Placeholder 2"/>
          <p:cNvSpPr>
            <a:spLocks noGrp="1"/>
          </p:cNvSpPr>
          <p:nvPr>
            <p:ph idx="1"/>
          </p:nvPr>
        </p:nvSpPr>
        <p:spPr>
          <a:xfrm>
            <a:off x="685800" y="1361935"/>
            <a:ext cx="10820400" cy="4317648"/>
          </a:xfrm>
        </p:spPr>
        <p:txBody>
          <a:bodyPr/>
          <a:lstStyle/>
          <a:p>
            <a:pPr marL="0" indent="0">
              <a:buNone/>
            </a:pPr>
            <a:r>
              <a:rPr lang="en-US" dirty="0" smtClean="0"/>
              <a:t>For item numbers 2 and 3, refer to the table below. Data were obtained from a 200-meter dash competition.</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sz="1050" dirty="0"/>
          </a:p>
          <a:p>
            <a:pPr marL="457200" indent="-457200">
              <a:buAutoNum type="arabicPeriod" startAt="2"/>
            </a:pPr>
            <a:r>
              <a:rPr lang="en-US" dirty="0" smtClean="0"/>
              <a:t>Which of the following statements is/are </a:t>
            </a:r>
            <a:r>
              <a:rPr lang="en-US" b="1" dirty="0" smtClean="0"/>
              <a:t>TRUE</a:t>
            </a:r>
            <a:r>
              <a:rPr lang="en-US" dirty="0" smtClean="0"/>
              <a:t>?</a:t>
            </a:r>
          </a:p>
          <a:p>
            <a:pPr marL="0" indent="0">
              <a:buNone/>
            </a:pPr>
            <a:endParaRPr lang="en-US" dirty="0" smtClean="0"/>
          </a:p>
          <a:p>
            <a:pPr marL="0" indent="0">
              <a:buNone/>
            </a:pPr>
            <a:r>
              <a:rPr lang="en-US" dirty="0"/>
              <a:t>	</a:t>
            </a:r>
          </a:p>
        </p:txBody>
      </p:sp>
      <p:graphicFrame>
        <p:nvGraphicFramePr>
          <p:cNvPr id="4" name="Table 3"/>
          <p:cNvGraphicFramePr>
            <a:graphicFrameLocks noGrp="1"/>
          </p:cNvGraphicFramePr>
          <p:nvPr>
            <p:extLst>
              <p:ext uri="{D42A27DB-BD31-4B8C-83A1-F6EECF244321}">
                <p14:modId xmlns:p14="http://schemas.microsoft.com/office/powerpoint/2010/main" val="1751585269"/>
              </p:ext>
            </p:extLst>
          </p:nvPr>
        </p:nvGraphicFramePr>
        <p:xfrm>
          <a:off x="685800" y="2142454"/>
          <a:ext cx="10820400" cy="1854200"/>
        </p:xfrm>
        <a:graphic>
          <a:graphicData uri="http://schemas.openxmlformats.org/drawingml/2006/table">
            <a:tbl>
              <a:tblPr firstRow="1" bandRow="1">
                <a:tableStyleId>{616DA210-FB5B-4158-B5E0-FEB733F419BA}</a:tableStyleId>
              </a:tblPr>
              <a:tblGrid>
                <a:gridCol w="2705100"/>
                <a:gridCol w="2705100"/>
                <a:gridCol w="2705100"/>
                <a:gridCol w="2705100"/>
              </a:tblGrid>
              <a:tr h="370840">
                <a:tc>
                  <a:txBody>
                    <a:bodyPr/>
                    <a:lstStyle/>
                    <a:p>
                      <a:pPr algn="ctr"/>
                      <a:r>
                        <a:rPr lang="en-US" dirty="0" smtClean="0"/>
                        <a:t>Female Athlete</a:t>
                      </a:r>
                      <a:endParaRPr lang="en-PH" dirty="0"/>
                    </a:p>
                  </a:txBody>
                  <a:tcPr/>
                </a:tc>
                <a:tc>
                  <a:txBody>
                    <a:bodyPr/>
                    <a:lstStyle/>
                    <a:p>
                      <a:pPr algn="ctr"/>
                      <a:r>
                        <a:rPr lang="en-US" dirty="0" smtClean="0"/>
                        <a:t>Recorded Time (s)</a:t>
                      </a:r>
                      <a:endParaRPr lang="en-PH" dirty="0"/>
                    </a:p>
                  </a:txBody>
                  <a:tcPr/>
                </a:tc>
                <a:tc>
                  <a:txBody>
                    <a:bodyPr/>
                    <a:lstStyle/>
                    <a:p>
                      <a:pPr algn="ctr"/>
                      <a:r>
                        <a:rPr lang="en-US" dirty="0" smtClean="0"/>
                        <a:t>Male Athlete</a:t>
                      </a:r>
                      <a:endParaRPr lang="en-PH" dirty="0"/>
                    </a:p>
                  </a:txBody>
                  <a:tcPr/>
                </a:tc>
                <a:tc>
                  <a:txBody>
                    <a:bodyPr/>
                    <a:lstStyle/>
                    <a:p>
                      <a:pPr algn="ctr"/>
                      <a:r>
                        <a:rPr lang="en-US" dirty="0" smtClean="0"/>
                        <a:t>Recorded Time (s)</a:t>
                      </a:r>
                      <a:endParaRPr lang="en-PH" dirty="0"/>
                    </a:p>
                  </a:txBody>
                  <a:tcPr/>
                </a:tc>
              </a:tr>
              <a:tr h="370840">
                <a:tc>
                  <a:txBody>
                    <a:bodyPr/>
                    <a:lstStyle/>
                    <a:p>
                      <a:pPr algn="ctr"/>
                      <a:r>
                        <a:rPr lang="en-US" dirty="0" smtClean="0"/>
                        <a:t>1</a:t>
                      </a:r>
                      <a:endParaRPr lang="en-PH" dirty="0"/>
                    </a:p>
                  </a:txBody>
                  <a:tcPr/>
                </a:tc>
                <a:tc>
                  <a:txBody>
                    <a:bodyPr/>
                    <a:lstStyle/>
                    <a:p>
                      <a:pPr algn="ctr"/>
                      <a:r>
                        <a:rPr lang="en-US" dirty="0" smtClean="0"/>
                        <a:t>26.5</a:t>
                      </a:r>
                      <a:endParaRPr lang="en-PH" dirty="0"/>
                    </a:p>
                  </a:txBody>
                  <a:tcPr/>
                </a:tc>
                <a:tc>
                  <a:txBody>
                    <a:bodyPr/>
                    <a:lstStyle/>
                    <a:p>
                      <a:pPr algn="ctr"/>
                      <a:r>
                        <a:rPr lang="en-US" dirty="0" smtClean="0"/>
                        <a:t>1</a:t>
                      </a:r>
                      <a:endParaRPr lang="en-PH" dirty="0"/>
                    </a:p>
                  </a:txBody>
                  <a:tcPr/>
                </a:tc>
                <a:tc>
                  <a:txBody>
                    <a:bodyPr/>
                    <a:lstStyle/>
                    <a:p>
                      <a:pPr algn="ctr"/>
                      <a:r>
                        <a:rPr lang="en-US" dirty="0" smtClean="0"/>
                        <a:t>22.4</a:t>
                      </a:r>
                      <a:endParaRPr lang="en-PH" dirty="0"/>
                    </a:p>
                  </a:txBody>
                  <a:tcPr/>
                </a:tc>
              </a:tr>
              <a:tr h="370840">
                <a:tc>
                  <a:txBody>
                    <a:bodyPr/>
                    <a:lstStyle/>
                    <a:p>
                      <a:pPr algn="ctr"/>
                      <a:r>
                        <a:rPr lang="en-US" dirty="0" smtClean="0"/>
                        <a:t>2</a:t>
                      </a:r>
                      <a:endParaRPr lang="en-PH" dirty="0"/>
                    </a:p>
                  </a:txBody>
                  <a:tcPr/>
                </a:tc>
                <a:tc>
                  <a:txBody>
                    <a:bodyPr/>
                    <a:lstStyle/>
                    <a:p>
                      <a:pPr algn="ctr"/>
                      <a:r>
                        <a:rPr lang="en-US" dirty="0" smtClean="0"/>
                        <a:t>26.1</a:t>
                      </a:r>
                      <a:endParaRPr lang="en-PH" dirty="0"/>
                    </a:p>
                  </a:txBody>
                  <a:tcPr/>
                </a:tc>
                <a:tc>
                  <a:txBody>
                    <a:bodyPr/>
                    <a:lstStyle/>
                    <a:p>
                      <a:pPr algn="ctr"/>
                      <a:r>
                        <a:rPr lang="en-US" dirty="0" smtClean="0"/>
                        <a:t>2</a:t>
                      </a:r>
                      <a:endParaRPr lang="en-PH" dirty="0"/>
                    </a:p>
                  </a:txBody>
                  <a:tcPr/>
                </a:tc>
                <a:tc>
                  <a:txBody>
                    <a:bodyPr/>
                    <a:lstStyle/>
                    <a:p>
                      <a:pPr algn="ctr"/>
                      <a:r>
                        <a:rPr lang="en-US" dirty="0" smtClean="0"/>
                        <a:t>21.9</a:t>
                      </a:r>
                      <a:endParaRPr lang="en-PH" dirty="0"/>
                    </a:p>
                  </a:txBody>
                  <a:tcPr/>
                </a:tc>
              </a:tr>
              <a:tr h="370840">
                <a:tc>
                  <a:txBody>
                    <a:bodyPr/>
                    <a:lstStyle/>
                    <a:p>
                      <a:pPr algn="ctr"/>
                      <a:r>
                        <a:rPr lang="en-US" dirty="0" smtClean="0"/>
                        <a:t>3</a:t>
                      </a:r>
                      <a:endParaRPr lang="en-PH" dirty="0"/>
                    </a:p>
                  </a:txBody>
                  <a:tcPr/>
                </a:tc>
                <a:tc>
                  <a:txBody>
                    <a:bodyPr/>
                    <a:lstStyle/>
                    <a:p>
                      <a:pPr algn="ctr"/>
                      <a:r>
                        <a:rPr lang="en-US" dirty="0" smtClean="0"/>
                        <a:t>25.3</a:t>
                      </a:r>
                      <a:endParaRPr lang="en-PH" dirty="0"/>
                    </a:p>
                  </a:txBody>
                  <a:tcPr/>
                </a:tc>
                <a:tc>
                  <a:txBody>
                    <a:bodyPr/>
                    <a:lstStyle/>
                    <a:p>
                      <a:pPr algn="ctr"/>
                      <a:r>
                        <a:rPr lang="en-US" dirty="0" smtClean="0"/>
                        <a:t>3</a:t>
                      </a:r>
                      <a:endParaRPr lang="en-PH" dirty="0"/>
                    </a:p>
                  </a:txBody>
                  <a:tcPr/>
                </a:tc>
                <a:tc>
                  <a:txBody>
                    <a:bodyPr/>
                    <a:lstStyle/>
                    <a:p>
                      <a:pPr algn="ctr"/>
                      <a:r>
                        <a:rPr lang="en-US" dirty="0" smtClean="0"/>
                        <a:t>23.0</a:t>
                      </a:r>
                      <a:endParaRPr lang="en-PH" dirty="0"/>
                    </a:p>
                  </a:txBody>
                  <a:tcPr/>
                </a:tc>
              </a:tr>
              <a:tr h="370840">
                <a:tc>
                  <a:txBody>
                    <a:bodyPr/>
                    <a:lstStyle/>
                    <a:p>
                      <a:pPr algn="ctr"/>
                      <a:r>
                        <a:rPr lang="en-US" dirty="0" smtClean="0"/>
                        <a:t>4</a:t>
                      </a:r>
                      <a:endParaRPr lang="en-PH" dirty="0"/>
                    </a:p>
                  </a:txBody>
                  <a:tcPr/>
                </a:tc>
                <a:tc>
                  <a:txBody>
                    <a:bodyPr/>
                    <a:lstStyle/>
                    <a:p>
                      <a:pPr algn="ctr"/>
                      <a:r>
                        <a:rPr lang="en-US" dirty="0" smtClean="0"/>
                        <a:t>26.7</a:t>
                      </a:r>
                      <a:endParaRPr lang="en-PH" dirty="0"/>
                    </a:p>
                  </a:txBody>
                  <a:tcPr/>
                </a:tc>
                <a:tc>
                  <a:txBody>
                    <a:bodyPr/>
                    <a:lstStyle/>
                    <a:p>
                      <a:pPr algn="ctr"/>
                      <a:r>
                        <a:rPr lang="en-US" dirty="0" smtClean="0"/>
                        <a:t>4</a:t>
                      </a:r>
                      <a:endParaRPr lang="en-PH" dirty="0"/>
                    </a:p>
                  </a:txBody>
                  <a:tcPr/>
                </a:tc>
                <a:tc>
                  <a:txBody>
                    <a:bodyPr/>
                    <a:lstStyle/>
                    <a:p>
                      <a:pPr algn="ctr"/>
                      <a:r>
                        <a:rPr lang="en-US" dirty="0" smtClean="0"/>
                        <a:t>22.6</a:t>
                      </a:r>
                      <a:endParaRPr lang="en-PH" dirty="0"/>
                    </a:p>
                  </a:txBody>
                  <a:tcPr/>
                </a:tc>
              </a:tr>
            </a:tbl>
          </a:graphicData>
        </a:graphic>
      </p:graphicFrame>
      <p:sp>
        <p:nvSpPr>
          <p:cNvPr id="7" name="TextBox 6"/>
          <p:cNvSpPr txBox="1"/>
          <p:nvPr/>
        </p:nvSpPr>
        <p:spPr>
          <a:xfrm>
            <a:off x="685800" y="4584877"/>
            <a:ext cx="10142520" cy="923330"/>
          </a:xfrm>
          <a:prstGeom prst="rect">
            <a:avLst/>
          </a:prstGeom>
          <a:solidFill>
            <a:schemeClr val="tx1"/>
          </a:solidFill>
          <a:ln>
            <a:solidFill>
              <a:schemeClr val="accent1"/>
            </a:solidFill>
          </a:ln>
        </p:spPr>
        <p:txBody>
          <a:bodyPr wrap="none" rtlCol="0">
            <a:spAutoFit/>
          </a:bodyPr>
          <a:lstStyle/>
          <a:p>
            <a:pPr marL="400050" indent="-400050">
              <a:buAutoNum type="romanUcPeriod"/>
            </a:pPr>
            <a:r>
              <a:rPr lang="en-US" i="1" dirty="0" smtClean="0">
                <a:solidFill>
                  <a:schemeClr val="bg1"/>
                </a:solidFill>
              </a:rPr>
              <a:t>The male athletes are faster than the female athletes.</a:t>
            </a:r>
          </a:p>
          <a:p>
            <a:pPr marL="400050" indent="-400050">
              <a:buAutoNum type="romanUcPeriod" startAt="2"/>
            </a:pPr>
            <a:r>
              <a:rPr lang="en-US" i="1" dirty="0" smtClean="0">
                <a:solidFill>
                  <a:schemeClr val="bg1"/>
                </a:solidFill>
              </a:rPr>
              <a:t>Compared to the speed of the fastest male athlete, the average speed of the fastest</a:t>
            </a:r>
          </a:p>
          <a:p>
            <a:r>
              <a:rPr lang="en-US" i="1" dirty="0">
                <a:solidFill>
                  <a:schemeClr val="bg1"/>
                </a:solidFill>
              </a:rPr>
              <a:t>	</a:t>
            </a:r>
            <a:r>
              <a:rPr lang="en-US" i="1" dirty="0" smtClean="0">
                <a:solidFill>
                  <a:schemeClr val="bg1"/>
                </a:solidFill>
              </a:rPr>
              <a:t>female athlete is slightly less.</a:t>
            </a:r>
            <a:endParaRPr lang="en-PH" i="1" dirty="0"/>
          </a:p>
        </p:txBody>
      </p:sp>
      <p:sp>
        <p:nvSpPr>
          <p:cNvPr id="5" name="TextBox 4"/>
          <p:cNvSpPr txBox="1"/>
          <p:nvPr/>
        </p:nvSpPr>
        <p:spPr>
          <a:xfrm>
            <a:off x="685800" y="5692460"/>
            <a:ext cx="3914854" cy="923330"/>
          </a:xfrm>
          <a:prstGeom prst="rect">
            <a:avLst/>
          </a:prstGeom>
          <a:noFill/>
        </p:spPr>
        <p:txBody>
          <a:bodyPr wrap="none" rtlCol="0">
            <a:spAutoFit/>
          </a:bodyPr>
          <a:lstStyle/>
          <a:p>
            <a:pPr marL="342900" indent="-342900">
              <a:buAutoNum type="alphaUcPeriod"/>
            </a:pPr>
            <a:r>
              <a:rPr lang="en-US" dirty="0" smtClean="0"/>
              <a:t>I only		C.  Both I and II</a:t>
            </a:r>
          </a:p>
          <a:p>
            <a:pPr marL="342900" indent="-342900">
              <a:buAutoNum type="alphaUcPeriod"/>
            </a:pPr>
            <a:r>
              <a:rPr lang="en-US" dirty="0" smtClean="0"/>
              <a:t>II only		D.  Neither I nor II</a:t>
            </a:r>
          </a:p>
          <a:p>
            <a:pPr marL="342900" indent="-342900">
              <a:buAutoNum type="alphaUcPeriod"/>
            </a:pPr>
            <a:endParaRPr lang="en-PH" dirty="0"/>
          </a:p>
        </p:txBody>
      </p:sp>
    </p:spTree>
    <p:extLst>
      <p:ext uri="{BB962C8B-B14F-4D97-AF65-F5344CB8AC3E}">
        <p14:creationId xmlns:p14="http://schemas.microsoft.com/office/powerpoint/2010/main" val="612611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05" y="133309"/>
            <a:ext cx="10820399" cy="1293028"/>
          </a:xfrm>
        </p:spPr>
        <p:txBody>
          <a:bodyPr/>
          <a:lstStyle/>
          <a:p>
            <a:pPr algn="ctr"/>
            <a:r>
              <a:rPr lang="en-US" dirty="0" smtClean="0"/>
              <a:t>Describing motion through visuals</a:t>
            </a:r>
            <a:endParaRPr lang="en-PH" dirty="0"/>
          </a:p>
        </p:txBody>
      </p:sp>
      <p:sp>
        <p:nvSpPr>
          <p:cNvPr id="7" name="TextBox 6"/>
          <p:cNvSpPr txBox="1"/>
          <p:nvPr/>
        </p:nvSpPr>
        <p:spPr>
          <a:xfrm>
            <a:off x="1227784" y="1426337"/>
            <a:ext cx="9607640" cy="1200329"/>
          </a:xfrm>
          <a:prstGeom prst="rect">
            <a:avLst/>
          </a:prstGeom>
          <a:noFill/>
        </p:spPr>
        <p:txBody>
          <a:bodyPr wrap="square" rtlCol="0">
            <a:spAutoFit/>
          </a:bodyPr>
          <a:lstStyle/>
          <a:p>
            <a:pPr marL="400050" indent="-400050">
              <a:buAutoNum type="romanUcPeriod" startAt="2"/>
            </a:pPr>
            <a:r>
              <a:rPr lang="en-US" dirty="0" smtClean="0"/>
              <a:t>Plot the values in Table 1 as points on the graph in Figure 3. Note that </a:t>
            </a:r>
            <a:r>
              <a:rPr lang="en-US" b="1" i="1" dirty="0" smtClean="0"/>
              <a:t>TIME</a:t>
            </a:r>
            <a:r>
              <a:rPr lang="en-US" i="1" dirty="0" smtClean="0"/>
              <a:t> </a:t>
            </a:r>
            <a:r>
              <a:rPr lang="en-US" dirty="0" smtClean="0"/>
              <a:t>is plotted on the X- axis while </a:t>
            </a:r>
            <a:r>
              <a:rPr lang="en-US" b="1" i="1" dirty="0" smtClean="0"/>
              <a:t>POSITION</a:t>
            </a:r>
            <a:r>
              <a:rPr lang="en-US" i="1" dirty="0" smtClean="0"/>
              <a:t> </a:t>
            </a:r>
            <a:r>
              <a:rPr lang="en-US" dirty="0" smtClean="0"/>
              <a:t>is plotted on the Y-axis. An example is given below:</a:t>
            </a:r>
          </a:p>
          <a:p>
            <a:endParaRPr lang="en-US" b="1" dirty="0" smtClean="0"/>
          </a:p>
        </p:txBody>
      </p:sp>
      <p:pic>
        <p:nvPicPr>
          <p:cNvPr id="8" name="Picture 7"/>
          <p:cNvPicPr>
            <a:picLocks noChangeAspect="1"/>
          </p:cNvPicPr>
          <p:nvPr/>
        </p:nvPicPr>
        <p:blipFill rotWithShape="1">
          <a:blip r:embed="rId2"/>
          <a:srcRect l="12361" r="18623" b="39216"/>
          <a:stretch/>
        </p:blipFill>
        <p:spPr>
          <a:xfrm>
            <a:off x="2150772" y="2523634"/>
            <a:ext cx="8113690" cy="3952571"/>
          </a:xfrm>
          <a:prstGeom prst="rect">
            <a:avLst/>
          </a:prstGeom>
        </p:spPr>
      </p:pic>
    </p:spTree>
    <p:extLst>
      <p:ext uri="{BB962C8B-B14F-4D97-AF65-F5344CB8AC3E}">
        <p14:creationId xmlns:p14="http://schemas.microsoft.com/office/powerpoint/2010/main" val="436173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6975" y="1439216"/>
            <a:ext cx="10947042" cy="677108"/>
          </a:xfrm>
          <a:prstGeom prst="rect">
            <a:avLst/>
          </a:prstGeom>
          <a:noFill/>
        </p:spPr>
        <p:txBody>
          <a:bodyPr wrap="square" rtlCol="0">
            <a:spAutoFit/>
          </a:bodyPr>
          <a:lstStyle/>
          <a:p>
            <a:pPr marL="400050" indent="-400050" algn="just">
              <a:buAutoNum type="romanUcPeriod" startAt="3"/>
            </a:pPr>
            <a:r>
              <a:rPr lang="en-US" sz="2000" dirty="0" smtClean="0"/>
              <a:t>Lastly, draw a straight diagonal line through the points in the graph.</a:t>
            </a:r>
          </a:p>
          <a:p>
            <a:endParaRPr lang="en-US" b="1" dirty="0" smtClean="0"/>
          </a:p>
        </p:txBody>
      </p:sp>
      <p:pic>
        <p:nvPicPr>
          <p:cNvPr id="6" name="Picture 5"/>
          <p:cNvPicPr>
            <a:picLocks noChangeAspect="1"/>
          </p:cNvPicPr>
          <p:nvPr/>
        </p:nvPicPr>
        <p:blipFill rotWithShape="1">
          <a:blip r:embed="rId2"/>
          <a:srcRect l="34375" t="11201" r="22454" b="45209"/>
          <a:stretch/>
        </p:blipFill>
        <p:spPr>
          <a:xfrm>
            <a:off x="6220496" y="2370818"/>
            <a:ext cx="5640947" cy="3811042"/>
          </a:xfrm>
          <a:prstGeom prst="rect">
            <a:avLst/>
          </a:prstGeom>
        </p:spPr>
      </p:pic>
      <p:sp>
        <p:nvSpPr>
          <p:cNvPr id="7" name="Rectangle 6"/>
          <p:cNvSpPr/>
          <p:nvPr/>
        </p:nvSpPr>
        <p:spPr>
          <a:xfrm>
            <a:off x="575256" y="2240925"/>
            <a:ext cx="5284631" cy="4401205"/>
          </a:xfrm>
          <a:prstGeom prst="rect">
            <a:avLst/>
          </a:prstGeom>
        </p:spPr>
        <p:txBody>
          <a:bodyPr wrap="square">
            <a:spAutoFit/>
          </a:bodyPr>
          <a:lstStyle/>
          <a:p>
            <a:pPr algn="just"/>
            <a:r>
              <a:rPr lang="en-US" sz="2000" dirty="0"/>
              <a:t>The graph that you have just drawn in Figure 3 is called </a:t>
            </a:r>
            <a:r>
              <a:rPr lang="en-US" sz="2000" b="1" dirty="0"/>
              <a:t>POSITION – TIME </a:t>
            </a:r>
            <a:r>
              <a:rPr lang="en-US" sz="2000" dirty="0"/>
              <a:t>graph. You can also use this graph to describe the position of the ball at any given time.  For example, if you are asked to find the position of the ball at 10 seconds, all you need to do is to find the point along the diagonal line where the vertical line at the 10 second-mark intersects (Figure 4). Then, find where the horizontal line from the point of intersection will cross the Y axis, which is the position axis. This will give you the position of the ball at 10 seconds.</a:t>
            </a:r>
          </a:p>
        </p:txBody>
      </p:sp>
    </p:spTree>
    <p:extLst>
      <p:ext uri="{BB962C8B-B14F-4D97-AF65-F5344CB8AC3E}">
        <p14:creationId xmlns:p14="http://schemas.microsoft.com/office/powerpoint/2010/main" val="1043170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3898" y="1807824"/>
            <a:ext cx="9895267" cy="1631216"/>
          </a:xfrm>
          <a:prstGeom prst="rect">
            <a:avLst/>
          </a:prstGeom>
        </p:spPr>
        <p:txBody>
          <a:bodyPr wrap="square">
            <a:spAutoFit/>
          </a:bodyPr>
          <a:lstStyle/>
          <a:p>
            <a:pPr algn="just"/>
            <a:r>
              <a:rPr lang="en-US" sz="2000" dirty="0" smtClean="0"/>
              <a:t>Now try answering the following questions using your own position-time graph:</a:t>
            </a:r>
          </a:p>
          <a:p>
            <a:pPr algn="just"/>
            <a:endParaRPr lang="en-US" sz="2000" dirty="0"/>
          </a:p>
          <a:p>
            <a:pPr algn="just"/>
            <a:r>
              <a:rPr lang="en-US" sz="2000" dirty="0" smtClean="0"/>
              <a:t>Q13.  What is the position of the ball at 7.5 seconds? </a:t>
            </a:r>
          </a:p>
          <a:p>
            <a:pPr algn="just"/>
            <a:endParaRPr lang="en-US" sz="2000" dirty="0"/>
          </a:p>
          <a:p>
            <a:pPr algn="just"/>
            <a:r>
              <a:rPr lang="en-US" sz="2000" dirty="0" smtClean="0"/>
              <a:t>Q14.  At what time is the position of the ball equal to 12.5 meters?</a:t>
            </a:r>
            <a:endParaRPr lang="en-US" sz="2000" dirty="0"/>
          </a:p>
        </p:txBody>
      </p:sp>
      <p:pic>
        <p:nvPicPr>
          <p:cNvPr id="1026" name="Picture 2" descr="Apollo Sports - Soccer Ball 2 - ME-4024 - Production Advan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755" y="4166291"/>
            <a:ext cx="1629202" cy="16292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pollo Sports - Soccer Ball 2 - ME-4024 - Production Advan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048" y="4166291"/>
            <a:ext cx="1629202" cy="16292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pollo Sports - Soccer Ball 2 - ME-4024 - Production Advan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276" y="4166291"/>
            <a:ext cx="1629202" cy="162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455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219" y="464002"/>
            <a:ext cx="11423561" cy="1825096"/>
          </a:xfrm>
        </p:spPr>
        <p:txBody>
          <a:bodyPr>
            <a:normAutofit/>
          </a:bodyPr>
          <a:lstStyle/>
          <a:p>
            <a:pPr algn="ctr"/>
            <a:r>
              <a:rPr lang="en-US" sz="4000" b="1" dirty="0" smtClean="0"/>
              <a:t>ACTIVITY:  MY HOME TO SCHOOL ROADMAP</a:t>
            </a:r>
            <a:endParaRPr lang="en-PH" sz="4000" b="1" dirty="0"/>
          </a:p>
        </p:txBody>
      </p:sp>
      <p:pic>
        <p:nvPicPr>
          <p:cNvPr id="4" name="Picture 3" descr="Image result for start to finish map"/>
          <p:cNvPicPr/>
          <p:nvPr/>
        </p:nvPicPr>
        <p:blipFill rotWithShape="1">
          <a:blip r:embed="rId2" cstate="print">
            <a:extLst>
              <a:ext uri="{28A0092B-C50C-407E-A947-70E740481C1C}">
                <a14:useLocalDpi xmlns:a14="http://schemas.microsoft.com/office/drawing/2010/main" val="0"/>
              </a:ext>
            </a:extLst>
          </a:blip>
          <a:srcRect b="10628"/>
          <a:stretch/>
        </p:blipFill>
        <p:spPr bwMode="auto">
          <a:xfrm>
            <a:off x="611746" y="2974898"/>
            <a:ext cx="10927724" cy="3348629"/>
          </a:xfrm>
          <a:prstGeom prst="rect">
            <a:avLst/>
          </a:prstGeom>
          <a:noFill/>
          <a:ln>
            <a:noFill/>
          </a:ln>
          <a:extLst>
            <a:ext uri="{53640926-AAD7-44D8-BBD7-CCE9431645EC}">
              <a14:shadowObscured xmlns:a14="http://schemas.microsoft.com/office/drawing/2010/main"/>
            </a:ext>
          </a:extLst>
        </p:spPr>
      </p:pic>
      <p:sp>
        <p:nvSpPr>
          <p:cNvPr id="5" name="Text Box 3"/>
          <p:cNvSpPr txBox="1"/>
          <p:nvPr/>
        </p:nvSpPr>
        <p:spPr>
          <a:xfrm>
            <a:off x="1106008" y="4114194"/>
            <a:ext cx="1431129" cy="23169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2400" b="1" dirty="0">
                <a:effectLst/>
                <a:ea typeface="Calibri" panose="020F0502020204030204" pitchFamily="34" charset="0"/>
                <a:cs typeface="Times New Roman" panose="02020603050405020304" pitchFamily="18" charset="0"/>
              </a:rPr>
              <a:t>START</a:t>
            </a:r>
            <a:endParaRPr lang="en-PH" sz="2000" dirty="0">
              <a:effectLst/>
              <a:ea typeface="Calibri" panose="020F0502020204030204" pitchFamily="34" charset="0"/>
              <a:cs typeface="Times New Roman" panose="02020603050405020304" pitchFamily="18" charset="0"/>
            </a:endParaRPr>
          </a:p>
        </p:txBody>
      </p:sp>
      <p:sp>
        <p:nvSpPr>
          <p:cNvPr id="6" name="Text Box 4"/>
          <p:cNvSpPr txBox="1"/>
          <p:nvPr/>
        </p:nvSpPr>
        <p:spPr>
          <a:xfrm>
            <a:off x="3849209" y="5641072"/>
            <a:ext cx="1907648" cy="1286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2400" b="1" dirty="0">
                <a:effectLst/>
                <a:ea typeface="Calibri" panose="020F0502020204030204" pitchFamily="34" charset="0"/>
                <a:cs typeface="Times New Roman" panose="02020603050405020304" pitchFamily="18" charset="0"/>
              </a:rPr>
              <a:t>FINISH</a:t>
            </a:r>
            <a:endParaRPr lang="en-PH"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31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0562" y="2764572"/>
            <a:ext cx="9895267" cy="4093428"/>
          </a:xfrm>
          <a:prstGeom prst="rect">
            <a:avLst/>
          </a:prstGeom>
        </p:spPr>
        <p:txBody>
          <a:bodyPr wrap="square">
            <a:spAutoFit/>
          </a:bodyPr>
          <a:lstStyle/>
          <a:p>
            <a:pPr algn="just"/>
            <a:r>
              <a:rPr lang="en-US" sz="2000" dirty="0" smtClean="0"/>
              <a:t>Objective:   In this activity, you should be able to make a roadmap that shows</a:t>
            </a:r>
          </a:p>
          <a:p>
            <a:pPr algn="just"/>
            <a:r>
              <a:rPr lang="en-US" sz="2000" dirty="0"/>
              <a:t>	</a:t>
            </a:r>
            <a:r>
              <a:rPr lang="en-US" sz="2000" dirty="0" smtClean="0"/>
              <a:t>		  how to get to school from your home.</a:t>
            </a:r>
          </a:p>
          <a:p>
            <a:pPr algn="just"/>
            <a:endParaRPr lang="en-US" sz="2000" dirty="0"/>
          </a:p>
          <a:p>
            <a:pPr algn="just"/>
            <a:r>
              <a:rPr lang="en-US" sz="2000" dirty="0" smtClean="0"/>
              <a:t>Procedure:	  </a:t>
            </a:r>
          </a:p>
          <a:p>
            <a:pPr algn="just"/>
            <a:endParaRPr lang="en-US" sz="2000" dirty="0"/>
          </a:p>
          <a:p>
            <a:pPr algn="just"/>
            <a:r>
              <a:rPr lang="en-US" sz="2000" dirty="0" smtClean="0"/>
              <a:t>	1.  Devise a way to easily measure distance. Let your teacher check your</a:t>
            </a:r>
          </a:p>
          <a:p>
            <a:pPr algn="just"/>
            <a:r>
              <a:rPr lang="en-US" sz="2000" dirty="0"/>
              <a:t>	</a:t>
            </a:r>
            <a:r>
              <a:rPr lang="en-US" sz="2000" dirty="0" smtClean="0"/>
              <a:t>     non-standard measurement for precision.</a:t>
            </a:r>
          </a:p>
          <a:p>
            <a:pPr algn="just"/>
            <a:r>
              <a:rPr lang="en-US" sz="2000" dirty="0"/>
              <a:t>	</a:t>
            </a:r>
            <a:r>
              <a:rPr lang="en-US" sz="2000" dirty="0" smtClean="0"/>
              <a:t>2.  Using your measuring device, gather the data that you will need for</a:t>
            </a:r>
          </a:p>
          <a:p>
            <a:pPr algn="just"/>
            <a:r>
              <a:rPr lang="en-US" sz="2000" dirty="0"/>
              <a:t>	</a:t>
            </a:r>
            <a:r>
              <a:rPr lang="en-US" sz="2000" dirty="0" smtClean="0"/>
              <a:t>     your roadmap. Make sure that you take down notes of all names of the </a:t>
            </a:r>
          </a:p>
          <a:p>
            <a:pPr algn="just"/>
            <a:r>
              <a:rPr lang="en-US" sz="2000" dirty="0"/>
              <a:t> </a:t>
            </a:r>
            <a:r>
              <a:rPr lang="en-US" sz="2000" dirty="0" smtClean="0"/>
              <a:t>           roads, landmarks, corners, posts, and establishments you pass by. </a:t>
            </a:r>
          </a:p>
          <a:p>
            <a:pPr algn="just"/>
            <a:r>
              <a:rPr lang="en-US" sz="2000" dirty="0"/>
              <a:t> </a:t>
            </a:r>
            <a:r>
              <a:rPr lang="en-US" sz="2000" dirty="0" smtClean="0"/>
              <a:t>           Record your data properly.</a:t>
            </a:r>
          </a:p>
          <a:p>
            <a:pPr algn="just"/>
            <a:endParaRPr lang="en-US" sz="2000" dirty="0" smtClean="0"/>
          </a:p>
          <a:p>
            <a:pPr algn="just"/>
            <a:r>
              <a:rPr lang="en-US" sz="2000" dirty="0"/>
              <a:t> </a:t>
            </a:r>
            <a:r>
              <a:rPr lang="en-US" sz="2000" dirty="0" smtClean="0"/>
              <a:t> </a:t>
            </a:r>
            <a:endParaRPr lang="en-US" sz="2000" dirty="0"/>
          </a:p>
        </p:txBody>
      </p:sp>
      <p:sp>
        <p:nvSpPr>
          <p:cNvPr id="5" name="Title 1"/>
          <p:cNvSpPr txBox="1">
            <a:spLocks/>
          </p:cNvSpPr>
          <p:nvPr/>
        </p:nvSpPr>
        <p:spPr>
          <a:xfrm>
            <a:off x="384219" y="464002"/>
            <a:ext cx="11423561" cy="182509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b="1" dirty="0" smtClean="0"/>
              <a:t>ACTIVITY:  MY HOME TO SCHOOL ROADMAP</a:t>
            </a:r>
            <a:endParaRPr lang="en-PH" b="1" dirty="0"/>
          </a:p>
        </p:txBody>
      </p:sp>
    </p:spTree>
    <p:extLst>
      <p:ext uri="{BB962C8B-B14F-4D97-AF65-F5344CB8AC3E}">
        <p14:creationId xmlns:p14="http://schemas.microsoft.com/office/powerpoint/2010/main" val="9334887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773" t="22517" r="33470" b="61576"/>
          <a:stretch/>
        </p:blipFill>
        <p:spPr>
          <a:xfrm>
            <a:off x="1931831" y="2966233"/>
            <a:ext cx="9156880" cy="3155324"/>
          </a:xfrm>
          <a:prstGeom prst="rect">
            <a:avLst/>
          </a:prstGeom>
          <a:ln>
            <a:noFill/>
          </a:ln>
          <a:effectLst>
            <a:softEdge rad="112500"/>
          </a:effectLst>
        </p:spPr>
      </p:pic>
      <p:sp>
        <p:nvSpPr>
          <p:cNvPr id="3" name="Rectangle 2"/>
          <p:cNvSpPr/>
          <p:nvPr/>
        </p:nvSpPr>
        <p:spPr>
          <a:xfrm>
            <a:off x="1064652" y="1335017"/>
            <a:ext cx="9895267" cy="1631216"/>
          </a:xfrm>
          <a:prstGeom prst="rect">
            <a:avLst/>
          </a:prstGeom>
        </p:spPr>
        <p:txBody>
          <a:bodyPr wrap="square">
            <a:spAutoFit/>
          </a:bodyPr>
          <a:lstStyle/>
          <a:p>
            <a:pPr algn="just"/>
            <a:r>
              <a:rPr lang="en-US" sz="2000" dirty="0"/>
              <a:t>	</a:t>
            </a:r>
            <a:r>
              <a:rPr lang="en-US" sz="2000" dirty="0" smtClean="0"/>
              <a:t>3.  Using your gathered data, draw your house-school roadmap on a short</a:t>
            </a:r>
          </a:p>
          <a:p>
            <a:pPr algn="just"/>
            <a:r>
              <a:rPr lang="en-US" sz="2000" dirty="0"/>
              <a:t>	</a:t>
            </a:r>
            <a:r>
              <a:rPr lang="en-US" sz="2000" dirty="0" smtClean="0"/>
              <a:t>     bond paper. Decide on the most convenient scale to use when you </a:t>
            </a:r>
          </a:p>
          <a:p>
            <a:pPr algn="just"/>
            <a:r>
              <a:rPr lang="en-US" sz="2000" dirty="0"/>
              <a:t> </a:t>
            </a:r>
            <a:r>
              <a:rPr lang="en-US" sz="2000" dirty="0" smtClean="0"/>
              <a:t>           draw your roadmap. An example is shown below:</a:t>
            </a:r>
          </a:p>
          <a:p>
            <a:pPr algn="just"/>
            <a:endParaRPr lang="en-US" sz="2000" dirty="0" smtClean="0"/>
          </a:p>
          <a:p>
            <a:pPr algn="just"/>
            <a:r>
              <a:rPr lang="en-US" sz="2000" dirty="0"/>
              <a:t> </a:t>
            </a:r>
            <a:r>
              <a:rPr lang="en-US" sz="2000" dirty="0" smtClean="0"/>
              <a:t> </a:t>
            </a:r>
            <a:endParaRPr lang="en-US" sz="2000" dirty="0"/>
          </a:p>
        </p:txBody>
      </p:sp>
    </p:spTree>
    <p:extLst>
      <p:ext uri="{BB962C8B-B14F-4D97-AF65-F5344CB8AC3E}">
        <p14:creationId xmlns:p14="http://schemas.microsoft.com/office/powerpoint/2010/main" val="766060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9503" y="2043355"/>
            <a:ext cx="9895267" cy="4093428"/>
          </a:xfrm>
          <a:prstGeom prst="rect">
            <a:avLst/>
          </a:prstGeom>
        </p:spPr>
        <p:txBody>
          <a:bodyPr wrap="square">
            <a:spAutoFit/>
          </a:bodyPr>
          <a:lstStyle/>
          <a:p>
            <a:pPr algn="just"/>
            <a:r>
              <a:rPr lang="en-US" sz="2000" dirty="0"/>
              <a:t>	</a:t>
            </a:r>
            <a:r>
              <a:rPr lang="en-US" sz="2000" dirty="0" smtClean="0"/>
              <a:t>4.  Label your roadmap properly, including names of the roads, </a:t>
            </a:r>
          </a:p>
          <a:p>
            <a:pPr algn="just"/>
            <a:r>
              <a:rPr lang="en-US" sz="2000" dirty="0"/>
              <a:t>	</a:t>
            </a:r>
            <a:r>
              <a:rPr lang="en-US" sz="2000" dirty="0" smtClean="0"/>
              <a:t>     establishments, etc. Specify also the length of the road.</a:t>
            </a:r>
          </a:p>
          <a:p>
            <a:pPr algn="just"/>
            <a:r>
              <a:rPr lang="en-US" sz="2000" dirty="0"/>
              <a:t>	</a:t>
            </a:r>
            <a:r>
              <a:rPr lang="en-US" sz="2000" dirty="0" smtClean="0"/>
              <a:t>5.  Finally, let your teacher check again your work.</a:t>
            </a:r>
          </a:p>
          <a:p>
            <a:pPr algn="just"/>
            <a:endParaRPr lang="en-US" sz="2000" dirty="0"/>
          </a:p>
          <a:p>
            <a:pPr algn="just"/>
            <a:r>
              <a:rPr lang="en-US" sz="2000" dirty="0" smtClean="0"/>
              <a:t>Questions:</a:t>
            </a:r>
          </a:p>
          <a:p>
            <a:pPr algn="just"/>
            <a:endParaRPr lang="en-US" sz="2000" dirty="0"/>
          </a:p>
          <a:p>
            <a:pPr algn="just"/>
            <a:r>
              <a:rPr lang="en-US" sz="2000" dirty="0" smtClean="0"/>
              <a:t>Q1.  What is the total length of your travel from your house to your school?</a:t>
            </a:r>
          </a:p>
          <a:p>
            <a:pPr algn="just"/>
            <a:r>
              <a:rPr lang="en-US" sz="2000" dirty="0" smtClean="0"/>
              <a:t>Q2.  What is the total displacement of your travel?</a:t>
            </a:r>
          </a:p>
          <a:p>
            <a:pPr algn="just"/>
            <a:endParaRPr lang="en-US" sz="2000" dirty="0"/>
          </a:p>
          <a:p>
            <a:pPr algn="just"/>
            <a:endParaRPr lang="en-US" sz="2000" dirty="0" smtClean="0"/>
          </a:p>
          <a:p>
            <a:pPr algn="just"/>
            <a:endParaRPr lang="en-US" sz="2000" dirty="0" smtClean="0"/>
          </a:p>
          <a:p>
            <a:pPr algn="just"/>
            <a:endParaRPr lang="en-US" sz="2000" dirty="0" smtClean="0"/>
          </a:p>
          <a:p>
            <a:pPr algn="just"/>
            <a:r>
              <a:rPr lang="en-US" sz="2000" dirty="0"/>
              <a:t> </a:t>
            </a:r>
            <a:r>
              <a:rPr lang="en-US" sz="2000" dirty="0" smtClean="0"/>
              <a:t> </a:t>
            </a:r>
            <a:endParaRPr lang="en-US" sz="2000" dirty="0"/>
          </a:p>
        </p:txBody>
      </p:sp>
    </p:spTree>
    <p:extLst>
      <p:ext uri="{BB962C8B-B14F-4D97-AF65-F5344CB8AC3E}">
        <p14:creationId xmlns:p14="http://schemas.microsoft.com/office/powerpoint/2010/main" val="42489226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2123" y="1803405"/>
            <a:ext cx="11423561" cy="1825096"/>
          </a:xfrm>
        </p:spPr>
        <p:txBody>
          <a:bodyPr>
            <a:normAutofit/>
          </a:bodyPr>
          <a:lstStyle/>
          <a:p>
            <a:pPr algn="ctr"/>
            <a:r>
              <a:rPr lang="en-US" sz="4000" b="1" dirty="0" smtClean="0"/>
              <a:t>ACTIVITY: FUN WALK</a:t>
            </a:r>
            <a:endParaRPr lang="en-PH" sz="4000" b="1" dirty="0"/>
          </a:p>
        </p:txBody>
      </p:sp>
    </p:spTree>
    <p:extLst>
      <p:ext uri="{BB962C8B-B14F-4D97-AF65-F5344CB8AC3E}">
        <p14:creationId xmlns:p14="http://schemas.microsoft.com/office/powerpoint/2010/main" val="42871856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un walk"/>
          <p:cNvPicPr>
            <a:picLocks noChangeAspect="1" noChangeArrowheads="1"/>
          </p:cNvPicPr>
          <p:nvPr/>
        </p:nvPicPr>
        <p:blipFill rotWithShape="1">
          <a:blip r:embed="rId2">
            <a:extLst>
              <a:ext uri="{28A0092B-C50C-407E-A947-70E740481C1C}">
                <a14:useLocalDpi xmlns:a14="http://schemas.microsoft.com/office/drawing/2010/main" val="0"/>
              </a:ext>
            </a:extLst>
          </a:blip>
          <a:srcRect b="45818"/>
          <a:stretch/>
        </p:blipFill>
        <p:spPr bwMode="auto">
          <a:xfrm>
            <a:off x="670730" y="627194"/>
            <a:ext cx="10742365" cy="46273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30320" y="5369347"/>
            <a:ext cx="2704587" cy="707886"/>
          </a:xfrm>
          <a:prstGeom prst="rect">
            <a:avLst/>
          </a:prstGeom>
        </p:spPr>
        <p:txBody>
          <a:bodyPr wrap="none">
            <a:spAutoFit/>
          </a:bodyPr>
          <a:lstStyle/>
          <a:p>
            <a:r>
              <a:rPr lang="en-US" sz="4000" b="1" dirty="0"/>
              <a:t>FUN WALK</a:t>
            </a:r>
            <a:endParaRPr lang="en-PH" sz="4000" b="1" dirty="0"/>
          </a:p>
        </p:txBody>
      </p:sp>
    </p:spTree>
    <p:extLst>
      <p:ext uri="{BB962C8B-B14F-4D97-AF65-F5344CB8AC3E}">
        <p14:creationId xmlns:p14="http://schemas.microsoft.com/office/powerpoint/2010/main" val="36211297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0562" y="2558508"/>
            <a:ext cx="9895267" cy="4093428"/>
          </a:xfrm>
          <a:prstGeom prst="rect">
            <a:avLst/>
          </a:prstGeom>
        </p:spPr>
        <p:txBody>
          <a:bodyPr wrap="square">
            <a:spAutoFit/>
          </a:bodyPr>
          <a:lstStyle/>
          <a:p>
            <a:pPr algn="just"/>
            <a:r>
              <a:rPr lang="en-US" sz="2000" dirty="0" smtClean="0"/>
              <a:t>Objective:   In this activity, you should be able to gather data to determine </a:t>
            </a:r>
          </a:p>
          <a:p>
            <a:pPr algn="just"/>
            <a:r>
              <a:rPr lang="en-US" sz="2000" dirty="0"/>
              <a:t>	</a:t>
            </a:r>
            <a:r>
              <a:rPr lang="en-US" sz="2000" dirty="0" smtClean="0"/>
              <a:t>		  who walks fastest.</a:t>
            </a:r>
          </a:p>
          <a:p>
            <a:pPr algn="just"/>
            <a:endParaRPr lang="en-US" sz="2000" dirty="0"/>
          </a:p>
          <a:p>
            <a:pPr algn="just"/>
            <a:r>
              <a:rPr lang="en-US" sz="2000" dirty="0" smtClean="0"/>
              <a:t>Procedure:	  </a:t>
            </a:r>
          </a:p>
          <a:p>
            <a:pPr algn="just"/>
            <a:endParaRPr lang="en-US" sz="2000" dirty="0"/>
          </a:p>
          <a:p>
            <a:pPr algn="just"/>
            <a:r>
              <a:rPr lang="en-US" sz="2000" dirty="0" smtClean="0"/>
              <a:t>	1.  Start by choosing a spacious place to walk straight.</a:t>
            </a:r>
          </a:p>
          <a:p>
            <a:pPr algn="just"/>
            <a:r>
              <a:rPr lang="en-US" sz="2000" dirty="0"/>
              <a:t>	</a:t>
            </a:r>
            <a:r>
              <a:rPr lang="en-US" sz="2000" dirty="0" smtClean="0"/>
              <a:t>2.  Half of the group will walk while the other half will observe and record </a:t>
            </a:r>
          </a:p>
          <a:p>
            <a:pPr algn="just"/>
            <a:r>
              <a:rPr lang="en-US" sz="2000" dirty="0"/>
              <a:t> </a:t>
            </a:r>
            <a:r>
              <a:rPr lang="en-US" sz="2000" dirty="0" smtClean="0"/>
              <a:t>           data.</a:t>
            </a:r>
          </a:p>
          <a:p>
            <a:pPr algn="just"/>
            <a:r>
              <a:rPr lang="en-US" sz="2000" dirty="0"/>
              <a:t>	</a:t>
            </a:r>
            <a:r>
              <a:rPr lang="en-US" sz="2000" dirty="0" smtClean="0"/>
              <a:t>3.  Mark on the ground the starting line. All participants must start from the </a:t>
            </a:r>
          </a:p>
          <a:p>
            <a:pPr algn="just"/>
            <a:r>
              <a:rPr lang="en-US" sz="2000" dirty="0"/>
              <a:t> </a:t>
            </a:r>
            <a:r>
              <a:rPr lang="en-US" sz="2000" dirty="0" smtClean="0"/>
              <a:t>           starting line at the same time.</a:t>
            </a:r>
          </a:p>
          <a:p>
            <a:pPr algn="just"/>
            <a:endParaRPr lang="en-US" sz="2000" dirty="0" smtClean="0"/>
          </a:p>
          <a:p>
            <a:pPr algn="just"/>
            <a:endParaRPr lang="en-US" sz="2000" dirty="0" smtClean="0"/>
          </a:p>
          <a:p>
            <a:pPr algn="just"/>
            <a:r>
              <a:rPr lang="en-US" sz="2000" dirty="0"/>
              <a:t> </a:t>
            </a:r>
            <a:r>
              <a:rPr lang="en-US" sz="2000" dirty="0" smtClean="0"/>
              <a:t> </a:t>
            </a:r>
            <a:endParaRPr lang="en-US" sz="2000" dirty="0"/>
          </a:p>
        </p:txBody>
      </p:sp>
      <p:sp>
        <p:nvSpPr>
          <p:cNvPr id="5" name="Title 1"/>
          <p:cNvSpPr txBox="1">
            <a:spLocks/>
          </p:cNvSpPr>
          <p:nvPr/>
        </p:nvSpPr>
        <p:spPr>
          <a:xfrm>
            <a:off x="384219" y="464002"/>
            <a:ext cx="11423561" cy="182509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b="1" dirty="0" smtClean="0"/>
              <a:t>ACTIVITY :   fun walk</a:t>
            </a:r>
            <a:endParaRPr lang="en-PH" b="1" dirty="0"/>
          </a:p>
        </p:txBody>
      </p:sp>
    </p:spTree>
    <p:extLst>
      <p:ext uri="{BB962C8B-B14F-4D97-AF65-F5344CB8AC3E}">
        <p14:creationId xmlns:p14="http://schemas.microsoft.com/office/powerpoint/2010/main" val="2042105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62094"/>
            <a:ext cx="8610600" cy="1293028"/>
          </a:xfrm>
        </p:spPr>
        <p:txBody>
          <a:bodyPr/>
          <a:lstStyle/>
          <a:p>
            <a:r>
              <a:rPr lang="en-US" dirty="0" smtClean="0"/>
              <a:t>PRE-ASSESSMENT</a:t>
            </a:r>
            <a:endParaRPr lang="en-PH" dirty="0"/>
          </a:p>
        </p:txBody>
      </p:sp>
      <p:sp>
        <p:nvSpPr>
          <p:cNvPr id="3" name="Content Placeholder 2"/>
          <p:cNvSpPr>
            <a:spLocks noGrp="1"/>
          </p:cNvSpPr>
          <p:nvPr>
            <p:ph idx="1"/>
          </p:nvPr>
        </p:nvSpPr>
        <p:spPr>
          <a:xfrm>
            <a:off x="450761" y="1774058"/>
            <a:ext cx="11870029" cy="5618415"/>
          </a:xfrm>
        </p:spPr>
        <p:txBody>
          <a:bodyPr>
            <a:normAutofit fontScale="70000" lnSpcReduction="20000"/>
          </a:bodyPr>
          <a:lstStyle/>
          <a:p>
            <a:pPr marL="0" indent="0">
              <a:buNone/>
            </a:pPr>
            <a:endParaRPr lang="en-US" sz="1050" dirty="0"/>
          </a:p>
          <a:p>
            <a:pPr marL="457200" indent="-457200">
              <a:buAutoNum type="arabicPeriod" startAt="3"/>
            </a:pPr>
            <a:r>
              <a:rPr lang="en-US" sz="3300" dirty="0" smtClean="0"/>
              <a:t>How do you compute for the average speed of each athlete?</a:t>
            </a:r>
          </a:p>
          <a:p>
            <a:pPr marL="0" indent="0">
              <a:buNone/>
            </a:pPr>
            <a:r>
              <a:rPr lang="en-US" sz="3300" dirty="0" smtClean="0"/>
              <a:t>      A. divide 200 meters by the recorded time of travel</a:t>
            </a:r>
          </a:p>
          <a:p>
            <a:pPr marL="0" indent="0">
              <a:buNone/>
            </a:pPr>
            <a:r>
              <a:rPr lang="en-US" sz="3300" dirty="0" smtClean="0"/>
              <a:t>      B. divide the recorded time of travel by 200 meters</a:t>
            </a:r>
          </a:p>
          <a:p>
            <a:pPr marL="0" indent="0">
              <a:buNone/>
            </a:pPr>
            <a:r>
              <a:rPr lang="en-US" sz="3300" dirty="0"/>
              <a:t> </a:t>
            </a:r>
            <a:r>
              <a:rPr lang="en-US" sz="3300" dirty="0" smtClean="0"/>
              <a:t>     C. multiply 200 meters by the recorded time of travel</a:t>
            </a:r>
          </a:p>
          <a:p>
            <a:pPr marL="0" indent="0">
              <a:buNone/>
            </a:pPr>
            <a:r>
              <a:rPr lang="en-US" sz="3300" dirty="0"/>
              <a:t> </a:t>
            </a:r>
            <a:r>
              <a:rPr lang="en-US" sz="3300" dirty="0" smtClean="0"/>
              <a:t>     D. divide 200 meters by twice the recorded time of travel</a:t>
            </a:r>
          </a:p>
          <a:p>
            <a:pPr marL="0" indent="0">
              <a:buNone/>
            </a:pPr>
            <a:endParaRPr lang="en-US" sz="600" dirty="0"/>
          </a:p>
          <a:p>
            <a:pPr marL="457200" indent="-457200">
              <a:buAutoNum type="arabicPeriod" startAt="4"/>
            </a:pPr>
            <a:r>
              <a:rPr lang="en-US" sz="3300" dirty="0" smtClean="0"/>
              <a:t>Which of the following is true about an object that travels 5 meters to the </a:t>
            </a:r>
          </a:p>
          <a:p>
            <a:pPr marL="0" indent="0">
              <a:buNone/>
            </a:pPr>
            <a:r>
              <a:rPr lang="en-US" sz="3300" dirty="0"/>
              <a:t> </a:t>
            </a:r>
            <a:r>
              <a:rPr lang="en-US" sz="3300" dirty="0" smtClean="0"/>
              <a:t>      left, then 2 meters up, then another 5 meters to the right?</a:t>
            </a:r>
          </a:p>
          <a:p>
            <a:pPr marL="0" indent="0">
              <a:buNone/>
            </a:pPr>
            <a:r>
              <a:rPr lang="en-US" sz="3300" dirty="0"/>
              <a:t> </a:t>
            </a:r>
            <a:r>
              <a:rPr lang="en-US" sz="3300" dirty="0" smtClean="0"/>
              <a:t>      A. The displacement of the object is equal to 12 meters</a:t>
            </a:r>
          </a:p>
          <a:p>
            <a:pPr marL="0" indent="0">
              <a:buNone/>
            </a:pPr>
            <a:r>
              <a:rPr lang="en-US" sz="3300" dirty="0"/>
              <a:t> </a:t>
            </a:r>
            <a:r>
              <a:rPr lang="en-US" sz="3300" dirty="0" smtClean="0"/>
              <a:t>      B. The displacement of the object is equal to 12 meters down</a:t>
            </a:r>
          </a:p>
          <a:p>
            <a:pPr marL="0" indent="0">
              <a:buNone/>
            </a:pPr>
            <a:r>
              <a:rPr lang="en-US" sz="3300" dirty="0"/>
              <a:t> </a:t>
            </a:r>
            <a:r>
              <a:rPr lang="en-US" sz="3300" dirty="0" smtClean="0"/>
              <a:t>      C. The total distance travelled by the object is equal to 12 meters</a:t>
            </a:r>
          </a:p>
          <a:p>
            <a:pPr marL="0" indent="0">
              <a:buNone/>
            </a:pPr>
            <a:r>
              <a:rPr lang="en-US" sz="3300" dirty="0"/>
              <a:t> </a:t>
            </a:r>
            <a:r>
              <a:rPr lang="en-US" sz="3300" dirty="0" smtClean="0"/>
              <a:t>      D. The total distance travelled by the object is equal to 12 meters down</a:t>
            </a:r>
          </a:p>
          <a:p>
            <a:pPr marL="0" indent="0">
              <a:buNone/>
            </a:pPr>
            <a:endParaRPr lang="en-US" dirty="0" smtClean="0"/>
          </a:p>
          <a:p>
            <a:pPr marL="0" indent="0">
              <a:buNone/>
            </a:pPr>
            <a:r>
              <a:rPr lang="en-US" dirty="0"/>
              <a:t>	</a:t>
            </a:r>
          </a:p>
        </p:txBody>
      </p:sp>
    </p:spTree>
    <p:extLst>
      <p:ext uri="{BB962C8B-B14F-4D97-AF65-F5344CB8AC3E}">
        <p14:creationId xmlns:p14="http://schemas.microsoft.com/office/powerpoint/2010/main" val="36857138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7531" y="1708505"/>
            <a:ext cx="9895267" cy="5632311"/>
          </a:xfrm>
          <a:prstGeom prst="rect">
            <a:avLst/>
          </a:prstGeom>
        </p:spPr>
        <p:txBody>
          <a:bodyPr wrap="square">
            <a:spAutoFit/>
          </a:bodyPr>
          <a:lstStyle/>
          <a:p>
            <a:pPr algn="just"/>
            <a:r>
              <a:rPr lang="en-US" sz="2000" dirty="0" smtClean="0"/>
              <a:t>	4.  Upon receiving the go signal, all participants must start to walk as fast as 	     they could. The other members should observe closely as the </a:t>
            </a:r>
          </a:p>
          <a:p>
            <a:pPr algn="just"/>
            <a:r>
              <a:rPr lang="en-US" sz="2000" dirty="0"/>
              <a:t> </a:t>
            </a:r>
            <a:r>
              <a:rPr lang="en-US" sz="2000" dirty="0" smtClean="0"/>
              <a:t>           participants walk and determine who walks fastest.</a:t>
            </a:r>
          </a:p>
          <a:p>
            <a:pPr algn="just"/>
            <a:r>
              <a:rPr lang="en-US" sz="2000" dirty="0"/>
              <a:t>	</a:t>
            </a:r>
            <a:r>
              <a:rPr lang="en-US" sz="2000" dirty="0" smtClean="0"/>
              <a:t>5.  Repeat #4 but this time, collect data to support your conclusion. Discuss </a:t>
            </a:r>
          </a:p>
          <a:p>
            <a:pPr algn="just"/>
            <a:r>
              <a:rPr lang="en-US" sz="2000" dirty="0"/>
              <a:t>	 </a:t>
            </a:r>
            <a:r>
              <a:rPr lang="en-US" sz="2000" dirty="0" smtClean="0"/>
              <a:t>    within your group how you are going to do this.</a:t>
            </a:r>
          </a:p>
          <a:p>
            <a:pPr algn="just"/>
            <a:endParaRPr lang="en-US" sz="2000" dirty="0"/>
          </a:p>
          <a:p>
            <a:pPr algn="just"/>
            <a:r>
              <a:rPr lang="en-US" sz="2000" dirty="0"/>
              <a:t>Questions:</a:t>
            </a:r>
          </a:p>
          <a:p>
            <a:pPr algn="just"/>
            <a:endParaRPr lang="en-US" sz="2000" dirty="0"/>
          </a:p>
          <a:p>
            <a:pPr algn="just"/>
            <a:r>
              <a:rPr lang="en-US" sz="2000" dirty="0"/>
              <a:t>Q1.  What </a:t>
            </a:r>
            <a:r>
              <a:rPr lang="en-US" sz="2000" dirty="0" smtClean="0"/>
              <a:t>quantities did you measure for your data?</a:t>
            </a:r>
            <a:endParaRPr lang="en-US" sz="2000" dirty="0"/>
          </a:p>
          <a:p>
            <a:pPr algn="just"/>
            <a:r>
              <a:rPr lang="en-US" sz="2000" dirty="0"/>
              <a:t>Q2.  </a:t>
            </a:r>
            <a:r>
              <a:rPr lang="en-US" sz="2000" dirty="0" smtClean="0"/>
              <a:t>How did you combine these qualities to determine how fast each</a:t>
            </a:r>
          </a:p>
          <a:p>
            <a:pPr algn="just"/>
            <a:r>
              <a:rPr lang="en-US" sz="2000" dirty="0"/>
              <a:t> </a:t>
            </a:r>
            <a:r>
              <a:rPr lang="en-US" sz="2000" dirty="0" smtClean="0"/>
              <a:t>       participant was walking?</a:t>
            </a:r>
          </a:p>
          <a:p>
            <a:pPr algn="just"/>
            <a:r>
              <a:rPr lang="en-US" sz="2000" dirty="0" smtClean="0"/>
              <a:t>Q3.  How did you use the result to determine who walked fastest?</a:t>
            </a:r>
            <a:endParaRPr lang="en-US" sz="2000" dirty="0"/>
          </a:p>
          <a:p>
            <a:pPr algn="just"/>
            <a:endParaRPr lang="en-US" sz="2000" dirty="0" smtClean="0"/>
          </a:p>
          <a:p>
            <a:pPr algn="just"/>
            <a:endParaRPr lang="en-US" sz="2000" dirty="0" smtClean="0"/>
          </a:p>
          <a:p>
            <a:pPr algn="just"/>
            <a:endParaRPr lang="en-US" sz="2000" dirty="0" smtClean="0"/>
          </a:p>
          <a:p>
            <a:pPr algn="just"/>
            <a:r>
              <a:rPr lang="en-US" sz="2000" dirty="0"/>
              <a:t>	</a:t>
            </a:r>
            <a:endParaRPr lang="en-US" sz="2000" dirty="0" smtClean="0"/>
          </a:p>
          <a:p>
            <a:pPr algn="just"/>
            <a:endParaRPr lang="en-US" sz="2000" dirty="0" smtClean="0"/>
          </a:p>
          <a:p>
            <a:pPr algn="just"/>
            <a:r>
              <a:rPr lang="en-US" sz="2000" dirty="0"/>
              <a:t> </a:t>
            </a:r>
            <a:r>
              <a:rPr lang="en-US" sz="2000" dirty="0" smtClean="0"/>
              <a:t> </a:t>
            </a:r>
            <a:endParaRPr lang="en-US" sz="2000" dirty="0"/>
          </a:p>
        </p:txBody>
      </p:sp>
    </p:spTree>
    <p:extLst>
      <p:ext uri="{BB962C8B-B14F-4D97-AF65-F5344CB8AC3E}">
        <p14:creationId xmlns:p14="http://schemas.microsoft.com/office/powerpoint/2010/main" val="1364321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SHOW </a:t>
            </a:r>
            <a:r>
              <a:rPr lang="en-US" dirty="0" smtClean="0"/>
              <a:t>me more please</a:t>
            </a:r>
            <a:endParaRPr lang="en-PH" dirty="0"/>
          </a:p>
        </p:txBody>
      </p:sp>
      <p:sp>
        <p:nvSpPr>
          <p:cNvPr id="3" name="Content Placeholder 2"/>
          <p:cNvSpPr>
            <a:spLocks noGrp="1"/>
          </p:cNvSpPr>
          <p:nvPr>
            <p:ph idx="1"/>
          </p:nvPr>
        </p:nvSpPr>
        <p:spPr>
          <a:xfrm>
            <a:off x="788831" y="2619562"/>
            <a:ext cx="10820400" cy="2248651"/>
          </a:xfrm>
        </p:spPr>
        <p:txBody>
          <a:bodyPr>
            <a:normAutofit/>
          </a:bodyPr>
          <a:lstStyle/>
          <a:p>
            <a:r>
              <a:rPr lang="en-US" sz="3600" dirty="0" smtClean="0"/>
              <a:t>Speed</a:t>
            </a:r>
          </a:p>
          <a:p>
            <a:r>
              <a:rPr lang="en-US" sz="3600" dirty="0" smtClean="0"/>
              <a:t>Speed and direction</a:t>
            </a:r>
          </a:p>
          <a:p>
            <a:r>
              <a:rPr lang="en-US" sz="3600" dirty="0" smtClean="0"/>
              <a:t>Constant speed vs. instantaneous speed</a:t>
            </a:r>
            <a:endParaRPr lang="en-PH" sz="3600" dirty="0"/>
          </a:p>
        </p:txBody>
      </p:sp>
    </p:spTree>
    <p:extLst>
      <p:ext uri="{BB962C8B-B14F-4D97-AF65-F5344CB8AC3E}">
        <p14:creationId xmlns:p14="http://schemas.microsoft.com/office/powerpoint/2010/main" val="17015348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865" y="609827"/>
            <a:ext cx="8610600" cy="1293028"/>
          </a:xfrm>
        </p:spPr>
        <p:txBody>
          <a:bodyPr/>
          <a:lstStyle/>
          <a:p>
            <a:pPr algn="ctr"/>
            <a:r>
              <a:rPr lang="en-US" dirty="0" smtClean="0"/>
              <a:t>speed</a:t>
            </a:r>
            <a:endParaRPr lang="en-PH" dirty="0"/>
          </a:p>
        </p:txBody>
      </p:sp>
      <p:pic>
        <p:nvPicPr>
          <p:cNvPr id="4" name="What is speed  For kids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17775" y="2193925"/>
            <a:ext cx="7154863" cy="4024313"/>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465" y="4886325"/>
            <a:ext cx="1819275" cy="1971675"/>
          </a:xfrm>
          <a:prstGeom prst="rect">
            <a:avLst/>
          </a:prstGeom>
        </p:spPr>
      </p:pic>
    </p:spTree>
    <p:extLst>
      <p:ext uri="{BB962C8B-B14F-4D97-AF65-F5344CB8AC3E}">
        <p14:creationId xmlns:p14="http://schemas.microsoft.com/office/powerpoint/2010/main" val="1126557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699978"/>
            <a:ext cx="8610600" cy="1293028"/>
          </a:xfrm>
        </p:spPr>
        <p:txBody>
          <a:bodyPr/>
          <a:lstStyle/>
          <a:p>
            <a:pPr algn="ctr"/>
            <a:r>
              <a:rPr lang="en-US" dirty="0" smtClean="0"/>
              <a:t>Speed and direction</a:t>
            </a:r>
            <a:endParaRPr lang="en-PH" dirty="0"/>
          </a:p>
        </p:txBody>
      </p:sp>
      <p:pic>
        <p:nvPicPr>
          <p:cNvPr id="4" name="VELOCI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13125" y="2193925"/>
            <a:ext cx="5365750" cy="4024313"/>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947" y="4654505"/>
            <a:ext cx="1819275" cy="1971675"/>
          </a:xfrm>
          <a:prstGeom prst="rect">
            <a:avLst/>
          </a:prstGeom>
        </p:spPr>
      </p:pic>
    </p:spTree>
    <p:extLst>
      <p:ext uri="{BB962C8B-B14F-4D97-AF65-F5344CB8AC3E}">
        <p14:creationId xmlns:p14="http://schemas.microsoft.com/office/powerpoint/2010/main" val="2073239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45" y="764373"/>
            <a:ext cx="11106955" cy="1293028"/>
          </a:xfrm>
        </p:spPr>
        <p:txBody>
          <a:bodyPr/>
          <a:lstStyle/>
          <a:p>
            <a:pPr algn="ctr"/>
            <a:r>
              <a:rPr lang="en-US" dirty="0" smtClean="0"/>
              <a:t>Constant speed </a:t>
            </a:r>
            <a:r>
              <a:rPr lang="en-US" dirty="0" err="1" smtClean="0"/>
              <a:t>vs</a:t>
            </a:r>
            <a:r>
              <a:rPr lang="en-US" dirty="0" smtClean="0"/>
              <a:t> instantaneous speed</a:t>
            </a:r>
            <a:endParaRPr lang="en-PH" dirty="0"/>
          </a:p>
        </p:txBody>
      </p:sp>
      <p:pic>
        <p:nvPicPr>
          <p:cNvPr id="4" name="Uniform Speed and Non Uniform Spee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13125" y="2193925"/>
            <a:ext cx="5365750" cy="4024313"/>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0443" y="1580278"/>
            <a:ext cx="1819275" cy="1971675"/>
          </a:xfrm>
          <a:prstGeom prst="rect">
            <a:avLst/>
          </a:prstGeom>
        </p:spPr>
      </p:pic>
    </p:spTree>
    <p:extLst>
      <p:ext uri="{BB962C8B-B14F-4D97-AF65-F5344CB8AC3E}">
        <p14:creationId xmlns:p14="http://schemas.microsoft.com/office/powerpoint/2010/main" val="887504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16654"/>
            <a:ext cx="10820400" cy="1293028"/>
          </a:xfrm>
        </p:spPr>
        <p:txBody>
          <a:bodyPr/>
          <a:lstStyle/>
          <a:p>
            <a:pPr algn="ctr"/>
            <a:r>
              <a:rPr lang="en-US" dirty="0" smtClean="0"/>
              <a:t>Activity : doing detective work</a:t>
            </a:r>
            <a:endParaRPr lang="en-PH" dirty="0"/>
          </a:p>
        </p:txBody>
      </p:sp>
    </p:spTree>
    <p:extLst>
      <p:ext uri="{BB962C8B-B14F-4D97-AF65-F5344CB8AC3E}">
        <p14:creationId xmlns:p14="http://schemas.microsoft.com/office/powerpoint/2010/main" val="210644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0913" y="766773"/>
            <a:ext cx="11178861" cy="5078313"/>
          </a:xfrm>
          <a:prstGeom prst="rect">
            <a:avLst/>
          </a:prstGeom>
        </p:spPr>
        <p:txBody>
          <a:bodyPr wrap="square">
            <a:spAutoFit/>
          </a:bodyPr>
          <a:lstStyle/>
          <a:p>
            <a:r>
              <a:rPr lang="en-PH" sz="3600" b="1" u="sng" dirty="0"/>
              <a:t>Consider this situation below</a:t>
            </a:r>
            <a:r>
              <a:rPr lang="en-PH" sz="3600" b="1" u="sng" dirty="0" smtClean="0"/>
              <a:t>:</a:t>
            </a:r>
          </a:p>
          <a:p>
            <a:endParaRPr lang="en-PH" sz="3600" b="1" u="sng" dirty="0"/>
          </a:p>
          <a:p>
            <a:pPr algn="just"/>
            <a:r>
              <a:rPr lang="en-PH" sz="3600" dirty="0"/>
              <a:t>Supposed you were having your on-the-job training in a private </a:t>
            </a:r>
            <a:r>
              <a:rPr lang="en-PH" sz="3600" dirty="0" smtClean="0"/>
              <a:t>investigating company</a:t>
            </a:r>
            <a:r>
              <a:rPr lang="en-PH" sz="3600" dirty="0"/>
              <a:t>. You were asked to join a team assigned to investigate a ‘hit </a:t>
            </a:r>
            <a:r>
              <a:rPr lang="en-PH" sz="3600" dirty="0" smtClean="0"/>
              <a:t>and run</a:t>
            </a:r>
            <a:r>
              <a:rPr lang="en-PH" sz="3600" dirty="0"/>
              <a:t>’ case. The alleged suspect was captured by the CCTV camera </a:t>
            </a:r>
            <a:r>
              <a:rPr lang="en-PH" sz="3600" dirty="0" smtClean="0"/>
              <a:t>driving down </a:t>
            </a:r>
            <a:r>
              <a:rPr lang="en-PH" sz="3600" dirty="0"/>
              <a:t>a road leading to the place of incident. </a:t>
            </a:r>
          </a:p>
        </p:txBody>
      </p:sp>
    </p:spTree>
    <p:extLst>
      <p:ext uri="{BB962C8B-B14F-4D97-AF65-F5344CB8AC3E}">
        <p14:creationId xmlns:p14="http://schemas.microsoft.com/office/powerpoint/2010/main" val="20548749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it and run case"/>
          <p:cNvPicPr>
            <a:picLocks noChangeAspect="1" noChangeArrowheads="1"/>
          </p:cNvPicPr>
          <p:nvPr/>
        </p:nvPicPr>
        <p:blipFill rotWithShape="1">
          <a:blip r:embed="rId2">
            <a:extLst>
              <a:ext uri="{28A0092B-C50C-407E-A947-70E740481C1C}">
                <a14:useLocalDpi xmlns:a14="http://schemas.microsoft.com/office/drawing/2010/main" val="0"/>
              </a:ext>
            </a:extLst>
          </a:blip>
          <a:srcRect b="12531"/>
          <a:stretch/>
        </p:blipFill>
        <p:spPr bwMode="auto">
          <a:xfrm>
            <a:off x="1276037" y="1499203"/>
            <a:ext cx="9580853" cy="483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93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6975" y="1423596"/>
            <a:ext cx="10599312" cy="3785652"/>
          </a:xfrm>
          <a:prstGeom prst="rect">
            <a:avLst/>
          </a:prstGeom>
        </p:spPr>
        <p:txBody>
          <a:bodyPr wrap="square">
            <a:spAutoFit/>
          </a:bodyPr>
          <a:lstStyle/>
          <a:p>
            <a:pPr algn="just"/>
            <a:r>
              <a:rPr lang="en-PH" sz="4000" dirty="0" smtClean="0"/>
              <a:t>The </a:t>
            </a:r>
            <a:r>
              <a:rPr lang="en-PH" sz="4000" dirty="0"/>
              <a:t>suspect denied </a:t>
            </a:r>
            <a:r>
              <a:rPr lang="en-PH" sz="4000" dirty="0" smtClean="0"/>
              <a:t>the allegation</a:t>
            </a:r>
            <a:r>
              <a:rPr lang="en-PH" sz="4000" dirty="0"/>
              <a:t>, saying that he was then driving very slowly with a constant </a:t>
            </a:r>
            <a:r>
              <a:rPr lang="en-PH" sz="4000" dirty="0" smtClean="0"/>
              <a:t>speed. Because </a:t>
            </a:r>
            <a:r>
              <a:rPr lang="en-PH" sz="4000" dirty="0"/>
              <a:t>of the short time difference when he was caught by the camera </a:t>
            </a:r>
            <a:r>
              <a:rPr lang="en-PH" sz="4000" dirty="0" smtClean="0"/>
              <a:t>and when </a:t>
            </a:r>
            <a:r>
              <a:rPr lang="en-PH" sz="4000" dirty="0"/>
              <a:t>the accident happened, </a:t>
            </a:r>
          </a:p>
        </p:txBody>
      </p:sp>
    </p:spTree>
    <p:extLst>
      <p:ext uri="{BB962C8B-B14F-4D97-AF65-F5344CB8AC3E}">
        <p14:creationId xmlns:p14="http://schemas.microsoft.com/office/powerpoint/2010/main" val="41528559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riving with constant sp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654" y="568281"/>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058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62094"/>
            <a:ext cx="8610600" cy="1293028"/>
          </a:xfrm>
        </p:spPr>
        <p:txBody>
          <a:bodyPr/>
          <a:lstStyle/>
          <a:p>
            <a:r>
              <a:rPr lang="en-US" dirty="0" smtClean="0"/>
              <a:t>PRE-ASSESSMENT</a:t>
            </a:r>
            <a:endParaRPr lang="en-PH" dirty="0"/>
          </a:p>
        </p:txBody>
      </p:sp>
      <p:sp>
        <p:nvSpPr>
          <p:cNvPr id="3" name="Content Placeholder 2"/>
          <p:cNvSpPr>
            <a:spLocks noGrp="1"/>
          </p:cNvSpPr>
          <p:nvPr>
            <p:ph idx="1"/>
          </p:nvPr>
        </p:nvSpPr>
        <p:spPr>
          <a:xfrm>
            <a:off x="450761" y="1774058"/>
            <a:ext cx="11870029" cy="5618415"/>
          </a:xfrm>
        </p:spPr>
        <p:txBody>
          <a:bodyPr>
            <a:normAutofit/>
          </a:bodyPr>
          <a:lstStyle/>
          <a:p>
            <a:pPr marL="0" indent="0">
              <a:buNone/>
            </a:pPr>
            <a:endParaRPr lang="en-US" sz="1050" dirty="0"/>
          </a:p>
          <a:p>
            <a:pPr marL="514350" indent="-514350">
              <a:buAutoNum type="arabicPeriod" startAt="5"/>
            </a:pPr>
            <a:r>
              <a:rPr lang="en-US" sz="3300" dirty="0" smtClean="0"/>
              <a:t>Which of the following statements is </a:t>
            </a:r>
            <a:r>
              <a:rPr lang="en-US" sz="3300" b="1" dirty="0" smtClean="0"/>
              <a:t>NOT TRUE</a:t>
            </a:r>
            <a:r>
              <a:rPr lang="en-US" sz="3300" dirty="0"/>
              <a:t> </a:t>
            </a:r>
            <a:r>
              <a:rPr lang="en-US" sz="3300" dirty="0" smtClean="0"/>
              <a:t>about the object moving with constant speed?</a:t>
            </a:r>
          </a:p>
          <a:p>
            <a:pPr marL="0" indent="0">
              <a:buNone/>
            </a:pPr>
            <a:r>
              <a:rPr lang="en-US" sz="3300" dirty="0" smtClean="0"/>
              <a:t>    A. The object is not accelerating</a:t>
            </a:r>
          </a:p>
          <a:p>
            <a:pPr marL="0" indent="0">
              <a:buNone/>
            </a:pPr>
            <a:r>
              <a:rPr lang="en-US" sz="3300" dirty="0" smtClean="0"/>
              <a:t>    B. The speed of the object is equal to zero</a:t>
            </a:r>
          </a:p>
          <a:p>
            <a:pPr marL="0" indent="0">
              <a:buNone/>
            </a:pPr>
            <a:r>
              <a:rPr lang="en-US" sz="3300" dirty="0"/>
              <a:t> </a:t>
            </a:r>
            <a:r>
              <a:rPr lang="en-US" sz="3300" dirty="0" smtClean="0"/>
              <a:t>   C. The distance travelled by the object increases </a:t>
            </a:r>
          </a:p>
          <a:p>
            <a:pPr marL="0" indent="0">
              <a:buNone/>
            </a:pPr>
            <a:r>
              <a:rPr lang="en-US" sz="3300" dirty="0"/>
              <a:t> </a:t>
            </a:r>
            <a:r>
              <a:rPr lang="en-US" sz="3300" dirty="0" smtClean="0"/>
              <a:t>        uniformly</a:t>
            </a:r>
          </a:p>
          <a:p>
            <a:pPr marL="0" indent="0">
              <a:buNone/>
            </a:pPr>
            <a:r>
              <a:rPr lang="en-US" sz="3300" dirty="0"/>
              <a:t> </a:t>
            </a:r>
            <a:r>
              <a:rPr lang="en-US" sz="3300" dirty="0" smtClean="0"/>
              <a:t>   D. The speed of the object remains the same all </a:t>
            </a:r>
          </a:p>
          <a:p>
            <a:pPr marL="0" indent="0">
              <a:buNone/>
            </a:pPr>
            <a:r>
              <a:rPr lang="en-US" sz="3300" dirty="0"/>
              <a:t> </a:t>
            </a:r>
            <a:r>
              <a:rPr lang="en-US" sz="3300" dirty="0" smtClean="0"/>
              <a:t>        throughout the travel</a:t>
            </a:r>
          </a:p>
          <a:p>
            <a:pPr marL="0" indent="0">
              <a:buNone/>
            </a:pPr>
            <a:endParaRPr lang="en-US" sz="3300" dirty="0" smtClean="0"/>
          </a:p>
          <a:p>
            <a:pPr marL="0" indent="0">
              <a:buNone/>
            </a:pPr>
            <a:endParaRPr lang="en-US" dirty="0"/>
          </a:p>
        </p:txBody>
      </p:sp>
    </p:spTree>
    <p:extLst>
      <p:ext uri="{BB962C8B-B14F-4D97-AF65-F5344CB8AC3E}">
        <p14:creationId xmlns:p14="http://schemas.microsoft.com/office/powerpoint/2010/main" val="27497489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59" y="1500868"/>
            <a:ext cx="10753859" cy="3970318"/>
          </a:xfrm>
          <a:prstGeom prst="rect">
            <a:avLst/>
          </a:prstGeom>
        </p:spPr>
        <p:txBody>
          <a:bodyPr wrap="square">
            <a:spAutoFit/>
          </a:bodyPr>
          <a:lstStyle/>
          <a:p>
            <a:pPr algn="just"/>
            <a:r>
              <a:rPr lang="en-PH" sz="3600" dirty="0" smtClean="0"/>
              <a:t>he </a:t>
            </a:r>
            <a:r>
              <a:rPr lang="en-PH" sz="3600" dirty="0"/>
              <a:t>insisted that it was impossible that he </a:t>
            </a:r>
            <a:r>
              <a:rPr lang="en-PH" sz="3600" dirty="0" smtClean="0"/>
              <a:t>would already </a:t>
            </a:r>
            <a:r>
              <a:rPr lang="en-PH" sz="3600" dirty="0"/>
              <a:t>be at the place when the crime happened. But when you </a:t>
            </a:r>
            <a:r>
              <a:rPr lang="en-PH" sz="3600" dirty="0" smtClean="0"/>
              <a:t>were viewing </a:t>
            </a:r>
            <a:r>
              <a:rPr lang="en-PH" sz="3600" dirty="0"/>
              <a:t>the scene again on the camera, you noticed that his car was </a:t>
            </a:r>
            <a:r>
              <a:rPr lang="en-PH" sz="3600" dirty="0" smtClean="0"/>
              <a:t>leaving oil </a:t>
            </a:r>
            <a:r>
              <a:rPr lang="en-PH" sz="3600" dirty="0"/>
              <a:t>spots on the road. When you checked these spots on site, you found out</a:t>
            </a:r>
          </a:p>
          <a:p>
            <a:pPr algn="just"/>
            <a:r>
              <a:rPr lang="en-PH" sz="3600" dirty="0"/>
              <a:t>that they are still evident. </a:t>
            </a:r>
          </a:p>
        </p:txBody>
      </p:sp>
    </p:spTree>
    <p:extLst>
      <p:ext uri="{BB962C8B-B14F-4D97-AF65-F5344CB8AC3E}">
        <p14:creationId xmlns:p14="http://schemas.microsoft.com/office/powerpoint/2010/main" val="1033115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riving with oil spil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707" y="2005236"/>
            <a:ext cx="7038975" cy="3952876"/>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1 3"/>
          <p:cNvSpPr/>
          <p:nvPr/>
        </p:nvSpPr>
        <p:spPr>
          <a:xfrm>
            <a:off x="10303099" y="553792"/>
            <a:ext cx="1519707" cy="1275008"/>
          </a:xfrm>
          <a:prstGeom prst="borderCallout1">
            <a:avLst>
              <a:gd name="adj1" fmla="val 18750"/>
              <a:gd name="adj2" fmla="val -8333"/>
              <a:gd name="adj3" fmla="val 318561"/>
              <a:gd name="adj4" fmla="val -27985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Oil spots</a:t>
            </a:r>
            <a:endParaRPr lang="en-PH" dirty="0"/>
          </a:p>
        </p:txBody>
      </p:sp>
    </p:spTree>
    <p:extLst>
      <p:ext uri="{BB962C8B-B14F-4D97-AF65-F5344CB8AC3E}">
        <p14:creationId xmlns:p14="http://schemas.microsoft.com/office/powerpoint/2010/main" val="35594729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9655" y="1925870"/>
            <a:ext cx="9380113" cy="3416320"/>
          </a:xfrm>
          <a:prstGeom prst="rect">
            <a:avLst/>
          </a:prstGeom>
        </p:spPr>
        <p:txBody>
          <a:bodyPr wrap="square">
            <a:spAutoFit/>
          </a:bodyPr>
          <a:lstStyle/>
          <a:p>
            <a:pPr algn="just"/>
            <a:r>
              <a:rPr lang="en-PH" sz="3600" dirty="0" smtClean="0"/>
              <a:t>So </a:t>
            </a:r>
            <a:r>
              <a:rPr lang="en-PH" sz="3600" dirty="0"/>
              <a:t>you began to wonder if the spots can be used </a:t>
            </a:r>
            <a:r>
              <a:rPr lang="en-PH" sz="3600" dirty="0" smtClean="0"/>
              <a:t>to investigate </a:t>
            </a:r>
            <a:r>
              <a:rPr lang="en-PH" sz="3600" dirty="0"/>
              <a:t>the motion of the car of the suspect and check whether he </a:t>
            </a:r>
            <a:r>
              <a:rPr lang="en-PH" sz="3600" dirty="0" smtClean="0"/>
              <a:t>was telling </a:t>
            </a:r>
            <a:r>
              <a:rPr lang="en-PH" sz="3600" dirty="0"/>
              <a:t>the truth or </a:t>
            </a:r>
            <a:r>
              <a:rPr lang="en-PH" sz="3600" dirty="0" smtClean="0"/>
              <a:t>not. Here </a:t>
            </a:r>
            <a:r>
              <a:rPr lang="en-PH" sz="3600" dirty="0"/>
              <a:t>is an activity that you can do to help you with your investigation. </a:t>
            </a:r>
          </a:p>
        </p:txBody>
      </p:sp>
    </p:spTree>
    <p:extLst>
      <p:ext uri="{BB962C8B-B14F-4D97-AF65-F5344CB8AC3E}">
        <p14:creationId xmlns:p14="http://schemas.microsoft.com/office/powerpoint/2010/main" val="3145635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riving with oil spil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28" y="1739922"/>
            <a:ext cx="6562725" cy="4238626"/>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1 (Border and Accent Bar) 3"/>
          <p:cNvSpPr/>
          <p:nvPr/>
        </p:nvSpPr>
        <p:spPr>
          <a:xfrm>
            <a:off x="9723549" y="1262130"/>
            <a:ext cx="2176530" cy="3309870"/>
          </a:xfrm>
          <a:prstGeom prst="accentBorderCallout1">
            <a:avLst>
              <a:gd name="adj1" fmla="val 18750"/>
              <a:gd name="adj2" fmla="val -8333"/>
              <a:gd name="adj3" fmla="val 57636"/>
              <a:gd name="adj4" fmla="val -27281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Mission:</a:t>
            </a:r>
          </a:p>
          <a:p>
            <a:pPr algn="ctr"/>
            <a:r>
              <a:rPr lang="en-US" sz="2800" dirty="0" smtClean="0"/>
              <a:t> To investigate the motion of the car</a:t>
            </a:r>
            <a:endParaRPr lang="en-PH" sz="2800" dirty="0"/>
          </a:p>
        </p:txBody>
      </p:sp>
    </p:spTree>
    <p:extLst>
      <p:ext uri="{BB962C8B-B14F-4D97-AF65-F5344CB8AC3E}">
        <p14:creationId xmlns:p14="http://schemas.microsoft.com/office/powerpoint/2010/main" val="14167708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8298" y="2014298"/>
            <a:ext cx="7203583" cy="3416320"/>
          </a:xfrm>
          <a:prstGeom prst="rect">
            <a:avLst/>
          </a:prstGeom>
        </p:spPr>
        <p:txBody>
          <a:bodyPr wrap="square">
            <a:spAutoFit/>
          </a:bodyPr>
          <a:lstStyle/>
          <a:p>
            <a:pPr algn="just"/>
            <a:r>
              <a:rPr lang="en-PH" sz="3600" dirty="0"/>
              <a:t>You will </a:t>
            </a:r>
            <a:r>
              <a:rPr lang="en-PH" sz="3600" dirty="0" err="1"/>
              <a:t>analyze</a:t>
            </a:r>
            <a:r>
              <a:rPr lang="en-PH" sz="3600" dirty="0"/>
              <a:t> the motion using strips of papers with dots. For this activity, assume that the dots represent the ‘oil drops’ left by the car down the road.</a:t>
            </a:r>
          </a:p>
        </p:txBody>
      </p:sp>
    </p:spTree>
    <p:extLst>
      <p:ext uri="{BB962C8B-B14F-4D97-AF65-F5344CB8AC3E}">
        <p14:creationId xmlns:p14="http://schemas.microsoft.com/office/powerpoint/2010/main" val="2238894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riving with oil spil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73" y="1830543"/>
            <a:ext cx="6562725" cy="4238626"/>
          </a:xfrm>
          <a:prstGeom prst="rect">
            <a:avLst/>
          </a:prstGeom>
          <a:noFill/>
          <a:extLst>
            <a:ext uri="{909E8E84-426E-40DD-AFC4-6F175D3DCCD1}">
              <a14:hiddenFill xmlns:a14="http://schemas.microsoft.com/office/drawing/2010/main">
                <a:solidFill>
                  <a:srgbClr val="FFFFFF"/>
                </a:solidFill>
              </a14:hiddenFill>
            </a:ext>
          </a:extLst>
        </p:spPr>
      </p:pic>
      <p:sp>
        <p:nvSpPr>
          <p:cNvPr id="7" name="Line Callout 1 (Border and Accent Bar) 6"/>
          <p:cNvSpPr/>
          <p:nvPr/>
        </p:nvSpPr>
        <p:spPr>
          <a:xfrm>
            <a:off x="8654603" y="1133341"/>
            <a:ext cx="3065172" cy="2434107"/>
          </a:xfrm>
          <a:prstGeom prst="accentBorderCallout1">
            <a:avLst>
              <a:gd name="adj1" fmla="val 18750"/>
              <a:gd name="adj2" fmla="val -8333"/>
              <a:gd name="adj3" fmla="val 109494"/>
              <a:gd name="adj4" fmla="val -91274"/>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PH" sz="2800" dirty="0" smtClean="0"/>
          </a:p>
          <a:p>
            <a:pPr algn="ctr"/>
            <a:r>
              <a:rPr lang="en-PH" sz="2800" dirty="0" err="1" smtClean="0"/>
              <a:t>analyze</a:t>
            </a:r>
            <a:r>
              <a:rPr lang="en-PH" sz="2800" dirty="0" smtClean="0"/>
              <a:t> </a:t>
            </a:r>
            <a:r>
              <a:rPr lang="en-PH" sz="2800" dirty="0"/>
              <a:t>the motion using strips of papers with dots</a:t>
            </a:r>
          </a:p>
          <a:p>
            <a:pPr algn="ctr"/>
            <a:endParaRPr lang="en-PH" sz="2800" dirty="0"/>
          </a:p>
        </p:txBody>
      </p:sp>
      <p:cxnSp>
        <p:nvCxnSpPr>
          <p:cNvPr id="9" name="Straight Connector 8"/>
          <p:cNvCxnSpPr/>
          <p:nvPr/>
        </p:nvCxnSpPr>
        <p:spPr>
          <a:xfrm flipH="1" flipV="1">
            <a:off x="3926335" y="3316310"/>
            <a:ext cx="1856279" cy="470079"/>
          </a:xfrm>
          <a:prstGeom prst="line">
            <a:avLst/>
          </a:prstGeom>
          <a:ln w="57150">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7517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829" t="71396" r="8343"/>
          <a:stretch/>
        </p:blipFill>
        <p:spPr>
          <a:xfrm>
            <a:off x="1532586" y="4312219"/>
            <a:ext cx="9221274" cy="1377764"/>
          </a:xfrm>
          <a:prstGeom prst="rect">
            <a:avLst/>
          </a:prstGeom>
        </p:spPr>
      </p:pic>
      <p:sp>
        <p:nvSpPr>
          <p:cNvPr id="6" name="Rectangle 5"/>
          <p:cNvSpPr/>
          <p:nvPr/>
        </p:nvSpPr>
        <p:spPr>
          <a:xfrm>
            <a:off x="459345" y="512194"/>
            <a:ext cx="11955889" cy="6332503"/>
          </a:xfrm>
          <a:prstGeom prst="rect">
            <a:avLst/>
          </a:prstGeom>
        </p:spPr>
        <p:txBody>
          <a:bodyPr wrap="square">
            <a:spAutoFit/>
          </a:bodyPr>
          <a:lstStyle/>
          <a:p>
            <a:pPr algn="just"/>
            <a:r>
              <a:rPr lang="en-PH" sz="2400" b="1" dirty="0" smtClean="0"/>
              <a:t>			Materials needed:</a:t>
            </a:r>
          </a:p>
          <a:p>
            <a:pPr algn="just"/>
            <a:r>
              <a:rPr lang="en-US" sz="2400" dirty="0" smtClean="0"/>
              <a:t>			1. ruler</a:t>
            </a:r>
          </a:p>
          <a:p>
            <a:pPr algn="just"/>
            <a:r>
              <a:rPr lang="en-US" sz="2400" dirty="0" smtClean="0"/>
              <a:t>			2. paper strips with dots</a:t>
            </a:r>
          </a:p>
          <a:p>
            <a:pPr algn="just"/>
            <a:r>
              <a:rPr lang="en-US" sz="2400" dirty="0" smtClean="0"/>
              <a:t>			3. cutter or pair of scissors</a:t>
            </a:r>
          </a:p>
          <a:p>
            <a:pPr algn="just"/>
            <a:endParaRPr lang="en-US" sz="1050" dirty="0"/>
          </a:p>
          <a:p>
            <a:pPr algn="just"/>
            <a:r>
              <a:rPr lang="en-US" sz="2400" b="1" dirty="0" smtClean="0"/>
              <a:t>			Procedure:</a:t>
            </a:r>
          </a:p>
          <a:p>
            <a:pPr algn="just"/>
            <a:endParaRPr lang="en-US" sz="1100" dirty="0" smtClean="0"/>
          </a:p>
          <a:p>
            <a:pPr algn="just"/>
            <a:r>
              <a:rPr lang="en-US" sz="2400" dirty="0"/>
              <a:t>	</a:t>
            </a:r>
            <a:r>
              <a:rPr lang="en-US" sz="2400" dirty="0" smtClean="0"/>
              <a:t>		</a:t>
            </a:r>
            <a:r>
              <a:rPr lang="en-US" sz="2400" b="1" dirty="0" smtClean="0">
                <a:solidFill>
                  <a:srgbClr val="FFFF00"/>
                </a:solidFill>
              </a:rPr>
              <a:t>A.  Using tape chart</a:t>
            </a:r>
          </a:p>
          <a:p>
            <a:pPr algn="just"/>
            <a:r>
              <a:rPr lang="en-US" sz="2400" dirty="0"/>
              <a:t>	</a:t>
            </a:r>
            <a:r>
              <a:rPr lang="en-US" sz="2400" dirty="0" smtClean="0"/>
              <a:t>		1.  Obtain from your teacher paper strips with dots.</a:t>
            </a:r>
          </a:p>
          <a:p>
            <a:pPr algn="just"/>
            <a:r>
              <a:rPr lang="en-US" sz="2400" dirty="0"/>
              <a:t>	</a:t>
            </a:r>
            <a:r>
              <a:rPr lang="en-US" sz="2400" dirty="0" smtClean="0"/>
              <a:t>		2.  Label each dot. Start from 0, then 1,2,3, and so on. In this</a:t>
            </a:r>
          </a:p>
          <a:p>
            <a:pPr algn="just"/>
            <a:r>
              <a:rPr lang="en-US" sz="2400" dirty="0"/>
              <a:t>	</a:t>
            </a:r>
            <a:r>
              <a:rPr lang="en-US" sz="2400" dirty="0" smtClean="0"/>
              <a:t>	     		example, each dot occurred every 1 second.</a:t>
            </a:r>
          </a:p>
          <a:p>
            <a:pPr algn="just"/>
            <a:endParaRPr lang="en-US" sz="2400" dirty="0" smtClean="0"/>
          </a:p>
          <a:p>
            <a:pPr algn="just"/>
            <a:endParaRPr lang="en-US" sz="2400" dirty="0"/>
          </a:p>
          <a:p>
            <a:pPr algn="just"/>
            <a:endParaRPr lang="en-US" sz="2400" dirty="0" smtClean="0"/>
          </a:p>
          <a:p>
            <a:pPr algn="just"/>
            <a:endParaRPr lang="en-US" sz="2400" dirty="0"/>
          </a:p>
          <a:p>
            <a:pPr algn="just"/>
            <a:endParaRPr lang="en-US" sz="2400" dirty="0" smtClean="0"/>
          </a:p>
          <a:p>
            <a:pPr algn="just"/>
            <a:endParaRPr lang="en-US" sz="1100" dirty="0"/>
          </a:p>
          <a:p>
            <a:pPr algn="just"/>
            <a:r>
              <a:rPr lang="en-US" sz="2400" dirty="0" smtClean="0"/>
              <a:t>		3.  Examine the distances between successive dots.</a:t>
            </a:r>
          </a:p>
        </p:txBody>
      </p:sp>
      <p:sp>
        <p:nvSpPr>
          <p:cNvPr id="7" name="Rectangle 6"/>
          <p:cNvSpPr/>
          <p:nvPr/>
        </p:nvSpPr>
        <p:spPr>
          <a:xfrm>
            <a:off x="4304315" y="5689983"/>
            <a:ext cx="2209259" cy="369332"/>
          </a:xfrm>
          <a:prstGeom prst="rect">
            <a:avLst/>
          </a:prstGeom>
        </p:spPr>
        <p:txBody>
          <a:bodyPr wrap="none">
            <a:spAutoFit/>
          </a:bodyPr>
          <a:lstStyle/>
          <a:p>
            <a:r>
              <a:rPr lang="en-US" dirty="0" smtClean="0"/>
              <a:t>Figure: Tape chart</a:t>
            </a:r>
            <a:endParaRPr lang="en-PH" dirty="0"/>
          </a:p>
        </p:txBody>
      </p:sp>
    </p:spTree>
    <p:extLst>
      <p:ext uri="{BB962C8B-B14F-4D97-AF65-F5344CB8AC3E}">
        <p14:creationId xmlns:p14="http://schemas.microsoft.com/office/powerpoint/2010/main" val="38384743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0885" t="15323" b="11443"/>
          <a:stretch/>
        </p:blipFill>
        <p:spPr>
          <a:xfrm>
            <a:off x="8937937" y="1725769"/>
            <a:ext cx="3013658" cy="4121240"/>
          </a:xfrm>
          <a:prstGeom prst="rect">
            <a:avLst/>
          </a:prstGeom>
          <a:ln>
            <a:noFill/>
          </a:ln>
          <a:effectLst>
            <a:softEdge rad="112500"/>
          </a:effectLst>
        </p:spPr>
      </p:pic>
      <p:sp>
        <p:nvSpPr>
          <p:cNvPr id="3" name="Rectangle 2"/>
          <p:cNvSpPr/>
          <p:nvPr/>
        </p:nvSpPr>
        <p:spPr>
          <a:xfrm>
            <a:off x="-777026" y="563711"/>
            <a:ext cx="10951336" cy="6678751"/>
          </a:xfrm>
          <a:prstGeom prst="rect">
            <a:avLst/>
          </a:prstGeom>
        </p:spPr>
        <p:txBody>
          <a:bodyPr wrap="square">
            <a:spAutoFit/>
          </a:bodyPr>
          <a:lstStyle/>
          <a:p>
            <a:pPr algn="just"/>
            <a:r>
              <a:rPr lang="en-PH" sz="2400" b="1" dirty="0" smtClean="0"/>
              <a:t>			Questions:</a:t>
            </a:r>
          </a:p>
          <a:p>
            <a:pPr algn="just"/>
            <a:r>
              <a:rPr lang="en-US" sz="2400" dirty="0" smtClean="0"/>
              <a:t>			Q1.  How will you compare the distances between successive </a:t>
            </a:r>
          </a:p>
          <a:p>
            <a:pPr algn="just"/>
            <a:r>
              <a:rPr lang="en-US" sz="2400" dirty="0"/>
              <a:t>	</a:t>
            </a:r>
            <a:r>
              <a:rPr lang="en-US" sz="2400" dirty="0" smtClean="0"/>
              <a:t>			   dots?</a:t>
            </a:r>
          </a:p>
          <a:p>
            <a:pPr algn="just"/>
            <a:endParaRPr lang="en-US" sz="900" dirty="0" smtClean="0"/>
          </a:p>
          <a:p>
            <a:pPr algn="just"/>
            <a:r>
              <a:rPr lang="en-US" sz="2400" b="1" dirty="0" smtClean="0"/>
              <a:t>			Procedure</a:t>
            </a:r>
            <a:r>
              <a:rPr lang="en-US" sz="2400" b="1" dirty="0"/>
              <a:t>:</a:t>
            </a:r>
          </a:p>
          <a:p>
            <a:pPr algn="just"/>
            <a:endParaRPr lang="en-US" sz="1100" dirty="0"/>
          </a:p>
          <a:p>
            <a:pPr algn="just"/>
            <a:r>
              <a:rPr lang="en-US" sz="2400" dirty="0"/>
              <a:t>				</a:t>
            </a:r>
            <a:r>
              <a:rPr lang="en-US" sz="2400" dirty="0" smtClean="0"/>
              <a:t>4.  Cut the strip at each drop, starting from the first </a:t>
            </a:r>
          </a:p>
          <a:p>
            <a:pPr algn="just"/>
            <a:r>
              <a:rPr lang="en-US" sz="2400" dirty="0"/>
              <a:t>	</a:t>
            </a:r>
            <a:r>
              <a:rPr lang="en-US" sz="2400" dirty="0" smtClean="0"/>
              <a:t>				to the last drop and paste them side by side on</a:t>
            </a:r>
          </a:p>
          <a:p>
            <a:pPr algn="just"/>
            <a:r>
              <a:rPr lang="en-US" sz="2400" dirty="0"/>
              <a:t>	</a:t>
            </a:r>
            <a:r>
              <a:rPr lang="en-US" sz="2400" dirty="0" smtClean="0"/>
              <a:t>				a graph paper to form a tape chart as shown in</a:t>
            </a:r>
          </a:p>
          <a:p>
            <a:pPr algn="just"/>
            <a:r>
              <a:rPr lang="en-US" sz="2400" dirty="0"/>
              <a:t>	</a:t>
            </a:r>
            <a:r>
              <a:rPr lang="en-US" sz="2400" dirty="0" smtClean="0"/>
              <a:t>				Figure below.</a:t>
            </a:r>
          </a:p>
          <a:p>
            <a:pPr algn="just"/>
            <a:r>
              <a:rPr lang="en-US" sz="2400" dirty="0"/>
              <a:t>	</a:t>
            </a:r>
            <a:endParaRPr lang="en-US" sz="2400" dirty="0" smtClean="0"/>
          </a:p>
          <a:p>
            <a:pPr algn="just"/>
            <a:r>
              <a:rPr lang="en-US" sz="2400" dirty="0"/>
              <a:t>	</a:t>
            </a:r>
            <a:r>
              <a:rPr lang="en-US" sz="2400" dirty="0" smtClean="0"/>
              <a:t>		Q2.  How do the lengths of the tapes compare?</a:t>
            </a:r>
          </a:p>
          <a:p>
            <a:pPr algn="just"/>
            <a:r>
              <a:rPr lang="en-US" sz="2400" dirty="0"/>
              <a:t>	</a:t>
            </a:r>
            <a:r>
              <a:rPr lang="en-US" sz="2400" dirty="0" smtClean="0"/>
              <a:t>		Q3.  If each tape represents the distance travelled</a:t>
            </a:r>
          </a:p>
          <a:p>
            <a:pPr algn="just"/>
            <a:r>
              <a:rPr lang="en-US" sz="2400" dirty="0"/>
              <a:t>	</a:t>
            </a:r>
            <a:r>
              <a:rPr lang="en-US" sz="2400" dirty="0" smtClean="0"/>
              <a:t>			   by the object for 1 second, then what quantity</a:t>
            </a:r>
          </a:p>
          <a:p>
            <a:pPr algn="just"/>
            <a:r>
              <a:rPr lang="en-US" sz="2400" dirty="0"/>
              <a:t>	</a:t>
            </a:r>
            <a:r>
              <a:rPr lang="en-US" sz="2400" dirty="0" smtClean="0"/>
              <a:t>			   does each piece of tape provide?</a:t>
            </a:r>
          </a:p>
          <a:p>
            <a:pPr algn="just"/>
            <a:endParaRPr lang="en-US" sz="2400" dirty="0"/>
          </a:p>
          <a:p>
            <a:pPr algn="just"/>
            <a:r>
              <a:rPr lang="en-US" sz="2400" dirty="0" smtClean="0"/>
              <a:t>: </a:t>
            </a:r>
          </a:p>
          <a:p>
            <a:pPr algn="just"/>
            <a:endParaRPr lang="en-US" sz="2400" dirty="0" smtClean="0"/>
          </a:p>
          <a:p>
            <a:pPr algn="just"/>
            <a:r>
              <a:rPr lang="en-US" sz="2400" dirty="0" smtClean="0"/>
              <a:t>			</a:t>
            </a:r>
          </a:p>
        </p:txBody>
      </p:sp>
      <p:sp>
        <p:nvSpPr>
          <p:cNvPr id="2" name="Rectangle 1"/>
          <p:cNvSpPr/>
          <p:nvPr/>
        </p:nvSpPr>
        <p:spPr>
          <a:xfrm>
            <a:off x="8937937" y="5990737"/>
            <a:ext cx="3090911" cy="369332"/>
          </a:xfrm>
          <a:prstGeom prst="rect">
            <a:avLst/>
          </a:prstGeom>
        </p:spPr>
        <p:txBody>
          <a:bodyPr wrap="none">
            <a:spAutoFit/>
          </a:bodyPr>
          <a:lstStyle/>
          <a:p>
            <a:r>
              <a:rPr lang="en-US" dirty="0" smtClean="0"/>
              <a:t>Figure: Tape chart sample</a:t>
            </a:r>
            <a:endParaRPr lang="en-PH" dirty="0"/>
          </a:p>
        </p:txBody>
      </p:sp>
    </p:spTree>
    <p:extLst>
      <p:ext uri="{BB962C8B-B14F-4D97-AF65-F5344CB8AC3E}">
        <p14:creationId xmlns:p14="http://schemas.microsoft.com/office/powerpoint/2010/main" val="24150070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97052"/>
            <a:ext cx="10951336" cy="5570756"/>
          </a:xfrm>
          <a:prstGeom prst="rect">
            <a:avLst/>
          </a:prstGeom>
        </p:spPr>
        <p:txBody>
          <a:bodyPr wrap="square">
            <a:spAutoFit/>
          </a:bodyPr>
          <a:lstStyle/>
          <a:p>
            <a:pPr algn="just"/>
            <a:r>
              <a:rPr lang="en-PH" sz="2400" b="1" dirty="0" smtClean="0"/>
              <a:t>			Questions:</a:t>
            </a:r>
          </a:p>
          <a:p>
            <a:pPr algn="just"/>
            <a:r>
              <a:rPr lang="en-US" sz="2400" dirty="0" smtClean="0"/>
              <a:t>			Q4.  What does the chart tell you about the speed of the car?</a:t>
            </a:r>
          </a:p>
          <a:p>
            <a:pPr algn="just"/>
            <a:endParaRPr lang="en-US" sz="2400" dirty="0" smtClean="0"/>
          </a:p>
          <a:p>
            <a:pPr algn="just"/>
            <a:r>
              <a:rPr lang="en-US" sz="2400" dirty="0"/>
              <a:t>	</a:t>
            </a:r>
            <a:r>
              <a:rPr lang="en-US" sz="2400" dirty="0" smtClean="0"/>
              <a:t>				</a:t>
            </a:r>
            <a:r>
              <a:rPr lang="en-US" sz="2200" dirty="0" smtClean="0"/>
              <a:t>The difference in length between two successive tapes</a:t>
            </a:r>
          </a:p>
          <a:p>
            <a:pPr algn="just"/>
            <a:r>
              <a:rPr lang="en-US" sz="2200" dirty="0"/>
              <a:t>	</a:t>
            </a:r>
            <a:r>
              <a:rPr lang="en-US" sz="2200" dirty="0" smtClean="0"/>
              <a:t>				provides the object’s </a:t>
            </a:r>
            <a:r>
              <a:rPr lang="en-US" sz="2200" b="1" dirty="0" smtClean="0"/>
              <a:t>ACCELERATION </a:t>
            </a:r>
            <a:r>
              <a:rPr lang="en-US" sz="2200" dirty="0" smtClean="0"/>
              <a:t> or its change in speed or </a:t>
            </a:r>
          </a:p>
          <a:p>
            <a:pPr algn="just"/>
            <a:r>
              <a:rPr lang="en-US" sz="2200" dirty="0"/>
              <a:t>	</a:t>
            </a:r>
            <a:r>
              <a:rPr lang="en-US" sz="2200" dirty="0" smtClean="0"/>
              <a:t>				velocity for a time interval of 1 second.</a:t>
            </a:r>
          </a:p>
          <a:p>
            <a:pPr algn="just"/>
            <a:endParaRPr lang="en-US" sz="2400" dirty="0" smtClean="0"/>
          </a:p>
          <a:p>
            <a:pPr algn="just"/>
            <a:r>
              <a:rPr lang="en-US" sz="2400" dirty="0"/>
              <a:t>		</a:t>
            </a:r>
            <a:r>
              <a:rPr lang="en-US" sz="2400" dirty="0" smtClean="0"/>
              <a:t>	Q5.  How will you compare the changes in the lengths of two</a:t>
            </a:r>
          </a:p>
          <a:p>
            <a:pPr algn="just"/>
            <a:r>
              <a:rPr lang="en-US" sz="2400" dirty="0"/>
              <a:t>	</a:t>
            </a:r>
            <a:r>
              <a:rPr lang="en-US" sz="2400" dirty="0" smtClean="0"/>
              <a:t>			   successive tapes?</a:t>
            </a:r>
          </a:p>
          <a:p>
            <a:pPr algn="just"/>
            <a:endParaRPr lang="en-US" sz="2400" dirty="0" smtClean="0"/>
          </a:p>
          <a:p>
            <a:pPr algn="just"/>
            <a:r>
              <a:rPr lang="en-US" sz="2400" dirty="0"/>
              <a:t>	</a:t>
            </a:r>
            <a:r>
              <a:rPr lang="en-US" sz="2400" dirty="0" smtClean="0"/>
              <a:t>		Q6.  What then can you say about the acceleration of the 					   moving car?</a:t>
            </a:r>
          </a:p>
          <a:p>
            <a:pPr algn="just"/>
            <a:endParaRPr lang="en-US" sz="2400" dirty="0" smtClean="0"/>
          </a:p>
          <a:p>
            <a:pPr algn="just"/>
            <a:endParaRPr lang="en-US" sz="2400" dirty="0" smtClean="0"/>
          </a:p>
          <a:p>
            <a:pPr algn="just"/>
            <a:r>
              <a:rPr lang="en-US" sz="2400" dirty="0" smtClean="0"/>
              <a:t>			</a:t>
            </a:r>
          </a:p>
        </p:txBody>
      </p:sp>
      <p:sp>
        <p:nvSpPr>
          <p:cNvPr id="5" name="Rectangle 4"/>
          <p:cNvSpPr/>
          <p:nvPr/>
        </p:nvSpPr>
        <p:spPr>
          <a:xfrm>
            <a:off x="2306995" y="2865549"/>
            <a:ext cx="8644341" cy="112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7941" y="2392493"/>
            <a:ext cx="956390" cy="1036507"/>
          </a:xfrm>
          <a:prstGeom prst="rect">
            <a:avLst/>
          </a:prstGeom>
        </p:spPr>
      </p:pic>
    </p:spTree>
    <p:extLst>
      <p:ext uri="{BB962C8B-B14F-4D97-AF65-F5344CB8AC3E}">
        <p14:creationId xmlns:p14="http://schemas.microsoft.com/office/powerpoint/2010/main" val="2780325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205" y="885685"/>
            <a:ext cx="10951336" cy="3062377"/>
          </a:xfrm>
          <a:prstGeom prst="rect">
            <a:avLst/>
          </a:prstGeom>
        </p:spPr>
        <p:txBody>
          <a:bodyPr wrap="square">
            <a:spAutoFit/>
          </a:bodyPr>
          <a:lstStyle/>
          <a:p>
            <a:pPr algn="just"/>
            <a:r>
              <a:rPr lang="en-PH" sz="2400" b="1" dirty="0" smtClean="0"/>
              <a:t>			</a:t>
            </a:r>
            <a:endParaRPr lang="en-US" sz="1050" dirty="0"/>
          </a:p>
          <a:p>
            <a:pPr algn="just"/>
            <a:r>
              <a:rPr lang="en-US" sz="2400" b="1" dirty="0" smtClean="0"/>
              <a:t>			Procedure:</a:t>
            </a:r>
          </a:p>
          <a:p>
            <a:pPr algn="just"/>
            <a:endParaRPr lang="en-US" sz="1100" dirty="0" smtClean="0"/>
          </a:p>
          <a:p>
            <a:pPr algn="just"/>
            <a:r>
              <a:rPr lang="en-US" sz="2400" dirty="0"/>
              <a:t>	</a:t>
            </a:r>
            <a:r>
              <a:rPr lang="en-US" sz="2400" dirty="0" smtClean="0"/>
              <a:t>		</a:t>
            </a:r>
            <a:r>
              <a:rPr lang="en-US" sz="2400" b="1" dirty="0" smtClean="0">
                <a:solidFill>
                  <a:srgbClr val="FFFF00"/>
                </a:solidFill>
              </a:rPr>
              <a:t>B.  Using motion graphs</a:t>
            </a:r>
          </a:p>
          <a:p>
            <a:pPr algn="just"/>
            <a:r>
              <a:rPr lang="en-US" sz="1100" dirty="0"/>
              <a:t>	</a:t>
            </a:r>
            <a:r>
              <a:rPr lang="en-US" sz="900" dirty="0" smtClean="0"/>
              <a:t>		</a:t>
            </a:r>
            <a:endParaRPr lang="en-US" sz="800" dirty="0" smtClean="0"/>
          </a:p>
          <a:p>
            <a:pPr algn="just"/>
            <a:r>
              <a:rPr lang="en-US" sz="2400" dirty="0"/>
              <a:t>	</a:t>
            </a:r>
            <a:r>
              <a:rPr lang="en-US" sz="2400" dirty="0" smtClean="0"/>
              <a:t>		5.  Measure the distance travelled by the car after 1 second, 2</a:t>
            </a:r>
          </a:p>
          <a:p>
            <a:pPr algn="just"/>
            <a:r>
              <a:rPr lang="en-US" sz="2400" dirty="0"/>
              <a:t>	</a:t>
            </a:r>
            <a:r>
              <a:rPr lang="en-US" sz="2400" dirty="0" smtClean="0"/>
              <a:t>			seconds, and so on by measuring the distance between 					drops 0 and 1, 0 and 2, and so on. Enter your measurements </a:t>
            </a:r>
          </a:p>
          <a:p>
            <a:pPr algn="just"/>
            <a:r>
              <a:rPr lang="en-US" sz="2400" dirty="0"/>
              <a:t>	</a:t>
            </a:r>
            <a:r>
              <a:rPr lang="en-US" sz="2400" dirty="0" smtClean="0"/>
              <a:t>			in Table 3.</a:t>
            </a:r>
          </a:p>
        </p:txBody>
      </p:sp>
      <p:graphicFrame>
        <p:nvGraphicFramePr>
          <p:cNvPr id="2" name="Table 1"/>
          <p:cNvGraphicFramePr>
            <a:graphicFrameLocks noGrp="1"/>
          </p:cNvGraphicFramePr>
          <p:nvPr>
            <p:extLst>
              <p:ext uri="{D42A27DB-BD31-4B8C-83A1-F6EECF244321}">
                <p14:modId xmlns:p14="http://schemas.microsoft.com/office/powerpoint/2010/main" val="1813009109"/>
              </p:ext>
            </p:extLst>
          </p:nvPr>
        </p:nvGraphicFramePr>
        <p:xfrm>
          <a:off x="1813060" y="4085289"/>
          <a:ext cx="8128000" cy="2225040"/>
        </p:xfrm>
        <a:graphic>
          <a:graphicData uri="http://schemas.openxmlformats.org/drawingml/2006/table">
            <a:tbl>
              <a:tblPr firstRow="1" bandRow="1">
                <a:tableStyleId>{5940675A-B579-460E-94D1-54222C63F5DA}</a:tableStyleId>
              </a:tblPr>
              <a:tblGrid>
                <a:gridCol w="4064000"/>
                <a:gridCol w="4064000"/>
              </a:tblGrid>
              <a:tr h="370840">
                <a:tc>
                  <a:txBody>
                    <a:bodyPr/>
                    <a:lstStyle/>
                    <a:p>
                      <a:pPr algn="ctr"/>
                      <a:r>
                        <a:rPr lang="en-US" b="1" dirty="0" smtClean="0"/>
                        <a:t>Time of Travel (s)</a:t>
                      </a:r>
                      <a:endParaRPr lang="en-PH" b="1" dirty="0"/>
                    </a:p>
                  </a:txBody>
                  <a:tcPr/>
                </a:tc>
                <a:tc>
                  <a:txBody>
                    <a:bodyPr/>
                    <a:lstStyle/>
                    <a:p>
                      <a:pPr algn="ctr"/>
                      <a:r>
                        <a:rPr lang="en-US" b="1" dirty="0" smtClean="0"/>
                        <a:t>Distance</a:t>
                      </a:r>
                      <a:r>
                        <a:rPr lang="en-US" b="1" baseline="0" dirty="0" smtClean="0"/>
                        <a:t> travelled (m)</a:t>
                      </a:r>
                      <a:endParaRPr lang="en-PH" b="1" dirty="0"/>
                    </a:p>
                  </a:txBody>
                  <a:tcPr/>
                </a:tc>
              </a:tr>
              <a:tr h="370840">
                <a:tc>
                  <a:txBody>
                    <a:bodyPr/>
                    <a:lstStyle/>
                    <a:p>
                      <a:pPr algn="ctr"/>
                      <a:r>
                        <a:rPr lang="en-US" dirty="0" smtClean="0"/>
                        <a:t>1</a:t>
                      </a:r>
                      <a:endParaRPr lang="en-PH" dirty="0"/>
                    </a:p>
                  </a:txBody>
                  <a:tcPr/>
                </a:tc>
                <a:tc>
                  <a:txBody>
                    <a:bodyPr/>
                    <a:lstStyle/>
                    <a:p>
                      <a:endParaRPr lang="en-PH" dirty="0"/>
                    </a:p>
                  </a:txBody>
                  <a:tcPr/>
                </a:tc>
              </a:tr>
              <a:tr h="370840">
                <a:tc>
                  <a:txBody>
                    <a:bodyPr/>
                    <a:lstStyle/>
                    <a:p>
                      <a:pPr algn="ctr"/>
                      <a:r>
                        <a:rPr lang="en-US" dirty="0" smtClean="0"/>
                        <a:t>2</a:t>
                      </a:r>
                      <a:endParaRPr lang="en-PH" dirty="0"/>
                    </a:p>
                  </a:txBody>
                  <a:tcPr/>
                </a:tc>
                <a:tc>
                  <a:txBody>
                    <a:bodyPr/>
                    <a:lstStyle/>
                    <a:p>
                      <a:endParaRPr lang="en-PH" dirty="0"/>
                    </a:p>
                  </a:txBody>
                  <a:tcPr/>
                </a:tc>
              </a:tr>
              <a:tr h="370840">
                <a:tc>
                  <a:txBody>
                    <a:bodyPr/>
                    <a:lstStyle/>
                    <a:p>
                      <a:pPr algn="ctr"/>
                      <a:r>
                        <a:rPr lang="en-US" dirty="0" smtClean="0"/>
                        <a:t>3</a:t>
                      </a:r>
                      <a:endParaRPr lang="en-PH" dirty="0"/>
                    </a:p>
                  </a:txBody>
                  <a:tcPr/>
                </a:tc>
                <a:tc>
                  <a:txBody>
                    <a:bodyPr/>
                    <a:lstStyle/>
                    <a:p>
                      <a:endParaRPr lang="en-PH" dirty="0"/>
                    </a:p>
                  </a:txBody>
                  <a:tcPr/>
                </a:tc>
              </a:tr>
              <a:tr h="370840">
                <a:tc>
                  <a:txBody>
                    <a:bodyPr/>
                    <a:lstStyle/>
                    <a:p>
                      <a:pPr algn="ctr"/>
                      <a:r>
                        <a:rPr lang="en-US" dirty="0" smtClean="0"/>
                        <a:t>4</a:t>
                      </a:r>
                      <a:endParaRPr lang="en-PH" dirty="0"/>
                    </a:p>
                  </a:txBody>
                  <a:tcPr/>
                </a:tc>
                <a:tc>
                  <a:txBody>
                    <a:bodyPr/>
                    <a:lstStyle/>
                    <a:p>
                      <a:endParaRPr lang="en-PH" dirty="0"/>
                    </a:p>
                  </a:txBody>
                  <a:tcPr/>
                </a:tc>
              </a:tr>
              <a:tr h="370840">
                <a:tc>
                  <a:txBody>
                    <a:bodyPr/>
                    <a:lstStyle/>
                    <a:p>
                      <a:pPr algn="ctr"/>
                      <a:r>
                        <a:rPr lang="en-US" dirty="0" smtClean="0"/>
                        <a:t>5</a:t>
                      </a:r>
                      <a:endParaRPr lang="en-PH" dirty="0"/>
                    </a:p>
                  </a:txBody>
                  <a:tcPr/>
                </a:tc>
                <a:tc>
                  <a:txBody>
                    <a:bodyPr/>
                    <a:lstStyle/>
                    <a:p>
                      <a:endParaRPr lang="en-PH" dirty="0"/>
                    </a:p>
                  </a:txBody>
                  <a:tcPr/>
                </a:tc>
              </a:tr>
            </a:tbl>
          </a:graphicData>
        </a:graphic>
      </p:graphicFrame>
      <p:sp>
        <p:nvSpPr>
          <p:cNvPr id="5" name="TextBox 4"/>
          <p:cNvSpPr txBox="1"/>
          <p:nvPr/>
        </p:nvSpPr>
        <p:spPr>
          <a:xfrm>
            <a:off x="4584878" y="6347001"/>
            <a:ext cx="2542684" cy="369332"/>
          </a:xfrm>
          <a:prstGeom prst="rect">
            <a:avLst/>
          </a:prstGeom>
          <a:noFill/>
        </p:spPr>
        <p:txBody>
          <a:bodyPr wrap="none" rtlCol="0">
            <a:spAutoFit/>
          </a:bodyPr>
          <a:lstStyle/>
          <a:p>
            <a:r>
              <a:rPr lang="en-US" dirty="0" smtClean="0"/>
              <a:t>Table: Measurement </a:t>
            </a:r>
            <a:endParaRPr lang="en-PH" dirty="0"/>
          </a:p>
        </p:txBody>
      </p:sp>
    </p:spTree>
    <p:extLst>
      <p:ext uri="{BB962C8B-B14F-4D97-AF65-F5344CB8AC3E}">
        <p14:creationId xmlns:p14="http://schemas.microsoft.com/office/powerpoint/2010/main" val="703190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62094"/>
            <a:ext cx="8610600" cy="1293028"/>
          </a:xfrm>
        </p:spPr>
        <p:txBody>
          <a:bodyPr/>
          <a:lstStyle/>
          <a:p>
            <a:r>
              <a:rPr lang="en-US" dirty="0" smtClean="0"/>
              <a:t>PRE-ASSESSMENT</a:t>
            </a:r>
            <a:endParaRPr lang="en-PH" dirty="0"/>
          </a:p>
        </p:txBody>
      </p:sp>
      <p:sp>
        <p:nvSpPr>
          <p:cNvPr id="3" name="Content Placeholder 2"/>
          <p:cNvSpPr>
            <a:spLocks noGrp="1"/>
          </p:cNvSpPr>
          <p:nvPr>
            <p:ph idx="1"/>
          </p:nvPr>
        </p:nvSpPr>
        <p:spPr>
          <a:xfrm>
            <a:off x="450761" y="1774058"/>
            <a:ext cx="11870029" cy="5618415"/>
          </a:xfrm>
        </p:spPr>
        <p:txBody>
          <a:bodyPr>
            <a:normAutofit/>
          </a:bodyPr>
          <a:lstStyle/>
          <a:p>
            <a:pPr marL="0" indent="0">
              <a:buNone/>
            </a:pPr>
            <a:endParaRPr lang="en-US" sz="1050" dirty="0"/>
          </a:p>
          <a:p>
            <a:pPr marL="0" indent="0">
              <a:buNone/>
            </a:pPr>
            <a:r>
              <a:rPr lang="en-US" sz="3300" dirty="0" smtClean="0"/>
              <a:t>6. Which of the following graphs show that the object’s </a:t>
            </a:r>
          </a:p>
          <a:p>
            <a:pPr marL="0" indent="0">
              <a:buNone/>
            </a:pPr>
            <a:r>
              <a:rPr lang="en-US" sz="3300" dirty="0"/>
              <a:t> </a:t>
            </a:r>
            <a:r>
              <a:rPr lang="en-US" sz="3300" dirty="0" smtClean="0"/>
              <a:t>    motion is accelerating?</a:t>
            </a:r>
          </a:p>
          <a:p>
            <a:pPr marL="0" indent="0">
              <a:buNone/>
            </a:pPr>
            <a:endParaRPr lang="en-US" sz="3300" dirty="0"/>
          </a:p>
          <a:p>
            <a:pPr marL="0" indent="0">
              <a:buNone/>
            </a:pPr>
            <a:endParaRPr lang="en-US" sz="3300" dirty="0" smtClean="0"/>
          </a:p>
          <a:p>
            <a:pPr marL="0" indent="0">
              <a:buNone/>
            </a:pPr>
            <a:endParaRPr lang="en-US" sz="3300" dirty="0" smtClean="0"/>
          </a:p>
          <a:p>
            <a:pPr marL="0" indent="0">
              <a:buNone/>
            </a:pPr>
            <a:endParaRPr lang="en-US" sz="3300" dirty="0" smtClean="0"/>
          </a:p>
          <a:p>
            <a:pPr marL="0" indent="0">
              <a:buNone/>
            </a:pPr>
            <a:endParaRPr lang="en-US" dirty="0"/>
          </a:p>
        </p:txBody>
      </p:sp>
      <p:cxnSp>
        <p:nvCxnSpPr>
          <p:cNvPr id="8" name="Straight Arrow Connector 7"/>
          <p:cNvCxnSpPr/>
          <p:nvPr/>
        </p:nvCxnSpPr>
        <p:spPr>
          <a:xfrm flipV="1">
            <a:off x="2009099" y="3528813"/>
            <a:ext cx="0" cy="837126"/>
          </a:xfrm>
          <a:prstGeom prst="straightConnector1">
            <a:avLst/>
          </a:prstGeom>
          <a:ln w="28575">
            <a:solidFill>
              <a:schemeClr val="accent6">
                <a:lumMod val="20000"/>
                <a:lumOff val="80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a:xfrm>
            <a:off x="1994072" y="4350912"/>
            <a:ext cx="1019579" cy="15027"/>
          </a:xfrm>
          <a:prstGeom prst="straightConnector1">
            <a:avLst/>
          </a:prstGeom>
          <a:ln>
            <a:solidFill>
              <a:schemeClr val="accent6">
                <a:lumMod val="20000"/>
                <a:lumOff val="8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V="1">
            <a:off x="2009099" y="3657601"/>
            <a:ext cx="721217" cy="708338"/>
          </a:xfrm>
          <a:prstGeom prst="line">
            <a:avLst/>
          </a:prstGeom>
          <a:ln>
            <a:solidFill>
              <a:schemeClr val="accent6">
                <a:lumMod val="20000"/>
                <a:lumOff val="80000"/>
              </a:schemeClr>
            </a:solidFill>
          </a:ln>
        </p:spPr>
        <p:style>
          <a:lnRef idx="3">
            <a:schemeClr val="accent6"/>
          </a:lnRef>
          <a:fillRef idx="0">
            <a:schemeClr val="accent6"/>
          </a:fillRef>
          <a:effectRef idx="2">
            <a:schemeClr val="accent6"/>
          </a:effectRef>
          <a:fontRef idx="minor">
            <a:schemeClr val="tx1"/>
          </a:fontRef>
        </p:style>
      </p:cxnSp>
      <p:sp>
        <p:nvSpPr>
          <p:cNvPr id="15" name="TextBox 14"/>
          <p:cNvSpPr txBox="1"/>
          <p:nvPr/>
        </p:nvSpPr>
        <p:spPr>
          <a:xfrm>
            <a:off x="631062" y="3799268"/>
            <a:ext cx="1156086" cy="369332"/>
          </a:xfrm>
          <a:prstGeom prst="rect">
            <a:avLst/>
          </a:prstGeom>
          <a:noFill/>
        </p:spPr>
        <p:txBody>
          <a:bodyPr wrap="none" rtlCol="0">
            <a:spAutoFit/>
          </a:bodyPr>
          <a:lstStyle/>
          <a:p>
            <a:r>
              <a:rPr lang="en-US" dirty="0" smtClean="0"/>
              <a:t>distance</a:t>
            </a:r>
            <a:endParaRPr lang="en-PH" dirty="0"/>
          </a:p>
        </p:txBody>
      </p:sp>
      <p:sp>
        <p:nvSpPr>
          <p:cNvPr id="16" name="TextBox 15"/>
          <p:cNvSpPr txBox="1"/>
          <p:nvPr/>
        </p:nvSpPr>
        <p:spPr>
          <a:xfrm>
            <a:off x="2050950" y="4398599"/>
            <a:ext cx="676788" cy="369332"/>
          </a:xfrm>
          <a:prstGeom prst="rect">
            <a:avLst/>
          </a:prstGeom>
          <a:noFill/>
        </p:spPr>
        <p:txBody>
          <a:bodyPr wrap="none" rtlCol="0">
            <a:spAutoFit/>
          </a:bodyPr>
          <a:lstStyle/>
          <a:p>
            <a:r>
              <a:rPr lang="en-US" dirty="0" smtClean="0"/>
              <a:t>time</a:t>
            </a:r>
            <a:endParaRPr lang="en-PH" dirty="0"/>
          </a:p>
        </p:txBody>
      </p:sp>
      <p:sp>
        <p:nvSpPr>
          <p:cNvPr id="17" name="TextBox 16"/>
          <p:cNvSpPr txBox="1"/>
          <p:nvPr/>
        </p:nvSpPr>
        <p:spPr>
          <a:xfrm>
            <a:off x="2050950" y="5357611"/>
            <a:ext cx="356188" cy="369332"/>
          </a:xfrm>
          <a:prstGeom prst="rect">
            <a:avLst/>
          </a:prstGeom>
          <a:noFill/>
        </p:spPr>
        <p:txBody>
          <a:bodyPr wrap="none" rtlCol="0">
            <a:spAutoFit/>
          </a:bodyPr>
          <a:lstStyle/>
          <a:p>
            <a:r>
              <a:rPr lang="en-US" dirty="0" smtClean="0"/>
              <a:t>A</a:t>
            </a:r>
            <a:endParaRPr lang="en-PH" dirty="0"/>
          </a:p>
        </p:txBody>
      </p:sp>
      <p:cxnSp>
        <p:nvCxnSpPr>
          <p:cNvPr id="18" name="Straight Arrow Connector 17"/>
          <p:cNvCxnSpPr/>
          <p:nvPr/>
        </p:nvCxnSpPr>
        <p:spPr>
          <a:xfrm flipV="1">
            <a:off x="4556972" y="3526665"/>
            <a:ext cx="0" cy="837126"/>
          </a:xfrm>
          <a:prstGeom prst="straightConnector1">
            <a:avLst/>
          </a:prstGeom>
          <a:ln>
            <a:solidFill>
              <a:schemeClr val="accent6">
                <a:lumMod val="20000"/>
                <a:lumOff val="8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19" name="Straight Arrow Connector 18"/>
          <p:cNvCxnSpPr/>
          <p:nvPr/>
        </p:nvCxnSpPr>
        <p:spPr>
          <a:xfrm>
            <a:off x="4541945" y="4348764"/>
            <a:ext cx="1019579" cy="15027"/>
          </a:xfrm>
          <a:prstGeom prst="straightConnector1">
            <a:avLst/>
          </a:prstGeom>
          <a:ln w="28575">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78935" y="3797120"/>
            <a:ext cx="1156086" cy="369332"/>
          </a:xfrm>
          <a:prstGeom prst="rect">
            <a:avLst/>
          </a:prstGeom>
          <a:noFill/>
        </p:spPr>
        <p:txBody>
          <a:bodyPr wrap="none" rtlCol="0">
            <a:spAutoFit/>
          </a:bodyPr>
          <a:lstStyle/>
          <a:p>
            <a:r>
              <a:rPr lang="en-US" dirty="0" smtClean="0"/>
              <a:t>distance</a:t>
            </a:r>
            <a:endParaRPr lang="en-PH" dirty="0"/>
          </a:p>
        </p:txBody>
      </p:sp>
      <p:sp>
        <p:nvSpPr>
          <p:cNvPr id="22" name="TextBox 21"/>
          <p:cNvSpPr txBox="1"/>
          <p:nvPr/>
        </p:nvSpPr>
        <p:spPr>
          <a:xfrm>
            <a:off x="4598823" y="4396451"/>
            <a:ext cx="676788" cy="369332"/>
          </a:xfrm>
          <a:prstGeom prst="rect">
            <a:avLst/>
          </a:prstGeom>
          <a:noFill/>
        </p:spPr>
        <p:txBody>
          <a:bodyPr wrap="none" rtlCol="0">
            <a:spAutoFit/>
          </a:bodyPr>
          <a:lstStyle/>
          <a:p>
            <a:r>
              <a:rPr lang="en-US" dirty="0" smtClean="0"/>
              <a:t>time</a:t>
            </a:r>
            <a:endParaRPr lang="en-PH" dirty="0"/>
          </a:p>
        </p:txBody>
      </p:sp>
      <p:sp>
        <p:nvSpPr>
          <p:cNvPr id="23" name="TextBox 22"/>
          <p:cNvSpPr txBox="1"/>
          <p:nvPr/>
        </p:nvSpPr>
        <p:spPr>
          <a:xfrm>
            <a:off x="4598823" y="5355463"/>
            <a:ext cx="317716" cy="369332"/>
          </a:xfrm>
          <a:prstGeom prst="rect">
            <a:avLst/>
          </a:prstGeom>
          <a:noFill/>
        </p:spPr>
        <p:txBody>
          <a:bodyPr wrap="none" rtlCol="0">
            <a:spAutoFit/>
          </a:bodyPr>
          <a:lstStyle/>
          <a:p>
            <a:r>
              <a:rPr lang="en-US" dirty="0" smtClean="0"/>
              <a:t>B</a:t>
            </a:r>
            <a:endParaRPr lang="en-PH" dirty="0"/>
          </a:p>
        </p:txBody>
      </p:sp>
      <p:cxnSp>
        <p:nvCxnSpPr>
          <p:cNvPr id="24" name="Straight Arrow Connector 23"/>
          <p:cNvCxnSpPr/>
          <p:nvPr/>
        </p:nvCxnSpPr>
        <p:spPr>
          <a:xfrm flipV="1">
            <a:off x="7426820" y="3524517"/>
            <a:ext cx="0" cy="837126"/>
          </a:xfrm>
          <a:prstGeom prst="straightConnector1">
            <a:avLst/>
          </a:prstGeom>
          <a:ln w="28575">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411793" y="4346616"/>
            <a:ext cx="1019579" cy="15027"/>
          </a:xfrm>
          <a:prstGeom prst="straightConnector1">
            <a:avLst/>
          </a:prstGeom>
          <a:ln w="28575">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48783" y="3794972"/>
            <a:ext cx="1156086" cy="369332"/>
          </a:xfrm>
          <a:prstGeom prst="rect">
            <a:avLst/>
          </a:prstGeom>
          <a:noFill/>
        </p:spPr>
        <p:txBody>
          <a:bodyPr wrap="none" rtlCol="0">
            <a:spAutoFit/>
          </a:bodyPr>
          <a:lstStyle/>
          <a:p>
            <a:r>
              <a:rPr lang="en-US" dirty="0" smtClean="0"/>
              <a:t>distance</a:t>
            </a:r>
            <a:endParaRPr lang="en-PH" dirty="0"/>
          </a:p>
        </p:txBody>
      </p:sp>
      <p:sp>
        <p:nvSpPr>
          <p:cNvPr id="28" name="TextBox 27"/>
          <p:cNvSpPr txBox="1"/>
          <p:nvPr/>
        </p:nvSpPr>
        <p:spPr>
          <a:xfrm>
            <a:off x="7468671" y="4394303"/>
            <a:ext cx="676788" cy="369332"/>
          </a:xfrm>
          <a:prstGeom prst="rect">
            <a:avLst/>
          </a:prstGeom>
          <a:noFill/>
        </p:spPr>
        <p:txBody>
          <a:bodyPr wrap="none" rtlCol="0">
            <a:spAutoFit/>
          </a:bodyPr>
          <a:lstStyle/>
          <a:p>
            <a:r>
              <a:rPr lang="en-US" dirty="0" smtClean="0"/>
              <a:t>time</a:t>
            </a:r>
            <a:endParaRPr lang="en-PH" dirty="0"/>
          </a:p>
        </p:txBody>
      </p:sp>
      <p:sp>
        <p:nvSpPr>
          <p:cNvPr id="29" name="TextBox 28"/>
          <p:cNvSpPr txBox="1"/>
          <p:nvPr/>
        </p:nvSpPr>
        <p:spPr>
          <a:xfrm>
            <a:off x="7468671" y="5353315"/>
            <a:ext cx="372218" cy="369332"/>
          </a:xfrm>
          <a:prstGeom prst="rect">
            <a:avLst/>
          </a:prstGeom>
          <a:noFill/>
        </p:spPr>
        <p:txBody>
          <a:bodyPr wrap="none" rtlCol="0">
            <a:spAutoFit/>
          </a:bodyPr>
          <a:lstStyle/>
          <a:p>
            <a:r>
              <a:rPr lang="en-US" dirty="0" smtClean="0"/>
              <a:t>C</a:t>
            </a:r>
            <a:endParaRPr lang="en-PH" dirty="0"/>
          </a:p>
        </p:txBody>
      </p:sp>
      <p:cxnSp>
        <p:nvCxnSpPr>
          <p:cNvPr id="30" name="Straight Arrow Connector 29"/>
          <p:cNvCxnSpPr/>
          <p:nvPr/>
        </p:nvCxnSpPr>
        <p:spPr>
          <a:xfrm flipV="1">
            <a:off x="10170023" y="3524517"/>
            <a:ext cx="0" cy="837126"/>
          </a:xfrm>
          <a:prstGeom prst="straightConnector1">
            <a:avLst/>
          </a:prstGeom>
          <a:ln w="28575">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154996" y="4346616"/>
            <a:ext cx="1019579" cy="15027"/>
          </a:xfrm>
          <a:prstGeom prst="straightConnector1">
            <a:avLst/>
          </a:prstGeom>
          <a:ln w="28575">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791986" y="3794972"/>
            <a:ext cx="1156086" cy="369332"/>
          </a:xfrm>
          <a:prstGeom prst="rect">
            <a:avLst/>
          </a:prstGeom>
          <a:noFill/>
        </p:spPr>
        <p:txBody>
          <a:bodyPr wrap="none" rtlCol="0">
            <a:spAutoFit/>
          </a:bodyPr>
          <a:lstStyle/>
          <a:p>
            <a:r>
              <a:rPr lang="en-US" dirty="0" smtClean="0"/>
              <a:t>distance</a:t>
            </a:r>
            <a:endParaRPr lang="en-PH" dirty="0"/>
          </a:p>
        </p:txBody>
      </p:sp>
      <p:sp>
        <p:nvSpPr>
          <p:cNvPr id="34" name="TextBox 33"/>
          <p:cNvSpPr txBox="1"/>
          <p:nvPr/>
        </p:nvSpPr>
        <p:spPr>
          <a:xfrm>
            <a:off x="10211874" y="4394303"/>
            <a:ext cx="676788" cy="369332"/>
          </a:xfrm>
          <a:prstGeom prst="rect">
            <a:avLst/>
          </a:prstGeom>
          <a:noFill/>
        </p:spPr>
        <p:txBody>
          <a:bodyPr wrap="none" rtlCol="0">
            <a:spAutoFit/>
          </a:bodyPr>
          <a:lstStyle/>
          <a:p>
            <a:r>
              <a:rPr lang="en-US" dirty="0" smtClean="0"/>
              <a:t>time</a:t>
            </a:r>
            <a:endParaRPr lang="en-PH" dirty="0"/>
          </a:p>
        </p:txBody>
      </p:sp>
      <p:sp>
        <p:nvSpPr>
          <p:cNvPr id="35" name="TextBox 34"/>
          <p:cNvSpPr txBox="1"/>
          <p:nvPr/>
        </p:nvSpPr>
        <p:spPr>
          <a:xfrm>
            <a:off x="10211874" y="5353315"/>
            <a:ext cx="356188" cy="369332"/>
          </a:xfrm>
          <a:prstGeom prst="rect">
            <a:avLst/>
          </a:prstGeom>
          <a:noFill/>
        </p:spPr>
        <p:txBody>
          <a:bodyPr wrap="none" rtlCol="0">
            <a:spAutoFit/>
          </a:bodyPr>
          <a:lstStyle/>
          <a:p>
            <a:r>
              <a:rPr lang="en-US" dirty="0" smtClean="0"/>
              <a:t>D</a:t>
            </a:r>
            <a:endParaRPr lang="en-PH" dirty="0"/>
          </a:p>
        </p:txBody>
      </p:sp>
      <p:cxnSp>
        <p:nvCxnSpPr>
          <p:cNvPr id="37" name="Straight Connector 36"/>
          <p:cNvCxnSpPr/>
          <p:nvPr/>
        </p:nvCxnSpPr>
        <p:spPr>
          <a:xfrm>
            <a:off x="4556972" y="3979638"/>
            <a:ext cx="826397" cy="0"/>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 name="Arc 37"/>
          <p:cNvSpPr/>
          <p:nvPr/>
        </p:nvSpPr>
        <p:spPr>
          <a:xfrm rot="2008389">
            <a:off x="7194321" y="3145515"/>
            <a:ext cx="862401" cy="1236473"/>
          </a:xfrm>
          <a:prstGeom prst="arc">
            <a:avLst>
              <a:gd name="adj1" fmla="val 19429440"/>
              <a:gd name="adj2" fmla="val 4460085"/>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a:p>
        </p:txBody>
      </p:sp>
      <p:cxnSp>
        <p:nvCxnSpPr>
          <p:cNvPr id="40" name="Straight Connector 39"/>
          <p:cNvCxnSpPr/>
          <p:nvPr/>
        </p:nvCxnSpPr>
        <p:spPr>
          <a:xfrm>
            <a:off x="10211874" y="3794972"/>
            <a:ext cx="676788" cy="369332"/>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390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205" y="885685"/>
            <a:ext cx="10951336" cy="2277547"/>
          </a:xfrm>
          <a:prstGeom prst="rect">
            <a:avLst/>
          </a:prstGeom>
        </p:spPr>
        <p:txBody>
          <a:bodyPr wrap="square">
            <a:spAutoFit/>
          </a:bodyPr>
          <a:lstStyle/>
          <a:p>
            <a:pPr algn="just"/>
            <a:r>
              <a:rPr lang="en-PH" sz="2400" b="1" dirty="0" smtClean="0"/>
              <a:t>			</a:t>
            </a:r>
            <a:endParaRPr lang="en-US" sz="1050" dirty="0"/>
          </a:p>
          <a:p>
            <a:pPr algn="just"/>
            <a:r>
              <a:rPr lang="en-US" sz="2400" b="1" dirty="0" smtClean="0"/>
              <a:t>			Procedure:</a:t>
            </a:r>
          </a:p>
          <a:p>
            <a:pPr algn="just"/>
            <a:endParaRPr lang="en-US" sz="1100" dirty="0" smtClean="0"/>
          </a:p>
          <a:p>
            <a:pPr algn="just"/>
            <a:r>
              <a:rPr lang="en-US" sz="2400" dirty="0"/>
              <a:t>	</a:t>
            </a:r>
            <a:r>
              <a:rPr lang="en-US" sz="2400" dirty="0" smtClean="0"/>
              <a:t>		</a:t>
            </a:r>
            <a:r>
              <a:rPr lang="en-US" sz="2400" b="1" dirty="0" smtClean="0">
                <a:solidFill>
                  <a:srgbClr val="FFFF00"/>
                </a:solidFill>
              </a:rPr>
              <a:t>B.  Using motion graphs</a:t>
            </a:r>
          </a:p>
          <a:p>
            <a:pPr algn="just"/>
            <a:r>
              <a:rPr lang="en-US" sz="1100" dirty="0"/>
              <a:t>	</a:t>
            </a:r>
            <a:r>
              <a:rPr lang="en-US" sz="900" dirty="0" smtClean="0"/>
              <a:t>		</a:t>
            </a:r>
            <a:endParaRPr lang="en-US" sz="800" dirty="0" smtClean="0"/>
          </a:p>
          <a:p>
            <a:pPr algn="just"/>
            <a:r>
              <a:rPr lang="en-US" sz="2400" dirty="0"/>
              <a:t>	</a:t>
            </a:r>
            <a:r>
              <a:rPr lang="en-US" sz="2400" dirty="0" smtClean="0"/>
              <a:t>		6.  Plot the values in Table 3 as points on the graph in the Figure </a:t>
            </a:r>
          </a:p>
          <a:p>
            <a:pPr algn="just"/>
            <a:r>
              <a:rPr lang="en-US" sz="2400" dirty="0"/>
              <a:t>	</a:t>
            </a:r>
            <a:r>
              <a:rPr lang="en-US" sz="2400" dirty="0" smtClean="0"/>
              <a:t>			below .</a:t>
            </a:r>
          </a:p>
        </p:txBody>
      </p:sp>
      <p:pic>
        <p:nvPicPr>
          <p:cNvPr id="7" name="Picture 6"/>
          <p:cNvPicPr>
            <a:picLocks noChangeAspect="1"/>
          </p:cNvPicPr>
          <p:nvPr/>
        </p:nvPicPr>
        <p:blipFill rotWithShape="1">
          <a:blip r:embed="rId2"/>
          <a:srcRect l="14961" t="19265" r="21354" b="11607"/>
          <a:stretch/>
        </p:blipFill>
        <p:spPr>
          <a:xfrm>
            <a:off x="3142441" y="3142438"/>
            <a:ext cx="6529588" cy="2034863"/>
          </a:xfrm>
          <a:prstGeom prst="rect">
            <a:avLst/>
          </a:prstGeom>
        </p:spPr>
      </p:pic>
      <p:sp>
        <p:nvSpPr>
          <p:cNvPr id="8" name="TextBox 7"/>
          <p:cNvSpPr txBox="1"/>
          <p:nvPr/>
        </p:nvSpPr>
        <p:spPr>
          <a:xfrm>
            <a:off x="3168200" y="3206833"/>
            <a:ext cx="400110" cy="1477328"/>
          </a:xfrm>
          <a:prstGeom prst="rect">
            <a:avLst/>
          </a:prstGeom>
          <a:solidFill>
            <a:schemeClr val="tx1"/>
          </a:solidFill>
        </p:spPr>
        <p:txBody>
          <a:bodyPr vert="vert270" wrap="square" rtlCol="0">
            <a:spAutoFit/>
          </a:bodyPr>
          <a:lstStyle/>
          <a:p>
            <a:pPr algn="ctr"/>
            <a:r>
              <a:rPr lang="en-US" sz="1400" dirty="0" smtClean="0">
                <a:solidFill>
                  <a:schemeClr val="bg1"/>
                </a:solidFill>
              </a:rPr>
              <a:t>Distance (cm)</a:t>
            </a:r>
            <a:endParaRPr lang="en-PH" sz="1400" dirty="0">
              <a:solidFill>
                <a:schemeClr val="bg1"/>
              </a:solidFill>
            </a:endParaRPr>
          </a:p>
        </p:txBody>
      </p:sp>
      <p:sp>
        <p:nvSpPr>
          <p:cNvPr id="9" name="TextBox 8"/>
          <p:cNvSpPr txBox="1"/>
          <p:nvPr/>
        </p:nvSpPr>
        <p:spPr>
          <a:xfrm>
            <a:off x="7431102" y="4855327"/>
            <a:ext cx="2228045" cy="307777"/>
          </a:xfrm>
          <a:prstGeom prst="rect">
            <a:avLst/>
          </a:prstGeom>
          <a:solidFill>
            <a:schemeClr val="tx1"/>
          </a:solidFill>
        </p:spPr>
        <p:txBody>
          <a:bodyPr wrap="square" rtlCol="0">
            <a:spAutoFit/>
          </a:bodyPr>
          <a:lstStyle/>
          <a:p>
            <a:pPr algn="ctr"/>
            <a:r>
              <a:rPr lang="en-US" sz="1400" dirty="0" smtClean="0">
                <a:solidFill>
                  <a:schemeClr val="bg1"/>
                </a:solidFill>
              </a:rPr>
              <a:t>Time (sec)</a:t>
            </a:r>
            <a:endParaRPr lang="en-PH" sz="1400" dirty="0">
              <a:solidFill>
                <a:schemeClr val="bg1"/>
              </a:solidFill>
            </a:endParaRPr>
          </a:p>
        </p:txBody>
      </p:sp>
      <p:sp>
        <p:nvSpPr>
          <p:cNvPr id="4" name="Rectangle 3"/>
          <p:cNvSpPr/>
          <p:nvPr/>
        </p:nvSpPr>
        <p:spPr>
          <a:xfrm>
            <a:off x="1356574" y="5422002"/>
            <a:ext cx="8761927" cy="969496"/>
          </a:xfrm>
          <a:prstGeom prst="rect">
            <a:avLst/>
          </a:prstGeom>
        </p:spPr>
        <p:txBody>
          <a:bodyPr wrap="square">
            <a:spAutoFit/>
          </a:bodyPr>
          <a:lstStyle/>
          <a:p>
            <a:pPr algn="just"/>
            <a:r>
              <a:rPr lang="en-PH" sz="2400" b="1" dirty="0"/>
              <a:t>Questions:</a:t>
            </a:r>
          </a:p>
          <a:p>
            <a:pPr algn="just"/>
            <a:endParaRPr lang="en-US" sz="800" dirty="0" smtClean="0"/>
          </a:p>
          <a:p>
            <a:pPr algn="just"/>
            <a:r>
              <a:rPr lang="en-US" sz="2400" dirty="0" smtClean="0"/>
              <a:t>Q7.  How does your distance-time graph look like?</a:t>
            </a:r>
            <a:endParaRPr lang="en-US" sz="2400" dirty="0"/>
          </a:p>
        </p:txBody>
      </p:sp>
      <p:sp>
        <p:nvSpPr>
          <p:cNvPr id="10" name="Rectangle 9"/>
          <p:cNvSpPr/>
          <p:nvPr/>
        </p:nvSpPr>
        <p:spPr>
          <a:xfrm>
            <a:off x="4890633" y="5163104"/>
            <a:ext cx="3284874" cy="369332"/>
          </a:xfrm>
          <a:prstGeom prst="rect">
            <a:avLst/>
          </a:prstGeom>
        </p:spPr>
        <p:txBody>
          <a:bodyPr wrap="none">
            <a:spAutoFit/>
          </a:bodyPr>
          <a:lstStyle/>
          <a:p>
            <a:r>
              <a:rPr lang="en-US" dirty="0" smtClean="0"/>
              <a:t>Figure: Distance-time graph</a:t>
            </a:r>
            <a:endParaRPr lang="en-PH" dirty="0"/>
          </a:p>
        </p:txBody>
      </p:sp>
    </p:spTree>
    <p:extLst>
      <p:ext uri="{BB962C8B-B14F-4D97-AF65-F5344CB8AC3E}">
        <p14:creationId xmlns:p14="http://schemas.microsoft.com/office/powerpoint/2010/main" val="31319633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2762" y="1823820"/>
            <a:ext cx="7819717" cy="3008516"/>
          </a:xfrm>
          <a:prstGeom prst="rect">
            <a:avLst/>
          </a:prstGeom>
        </p:spPr>
        <p:txBody>
          <a:bodyPr wrap="square">
            <a:spAutoFit/>
          </a:bodyPr>
          <a:lstStyle/>
          <a:p>
            <a:pPr algn="just"/>
            <a:r>
              <a:rPr lang="en-PH" sz="2400" b="1" dirty="0" smtClean="0"/>
              <a:t>			</a:t>
            </a:r>
            <a:endParaRPr lang="en-US" sz="1050" dirty="0"/>
          </a:p>
          <a:p>
            <a:pPr algn="just"/>
            <a:r>
              <a:rPr lang="en-US" sz="2400" b="1" dirty="0" smtClean="0"/>
              <a:t>			Procedure:</a:t>
            </a:r>
          </a:p>
          <a:p>
            <a:pPr algn="just"/>
            <a:r>
              <a:rPr lang="en-US" sz="1100" dirty="0"/>
              <a:t>	</a:t>
            </a:r>
            <a:r>
              <a:rPr lang="en-US" sz="900" dirty="0" smtClean="0"/>
              <a:t>		</a:t>
            </a:r>
            <a:endParaRPr lang="en-US" sz="800" dirty="0" smtClean="0"/>
          </a:p>
          <a:p>
            <a:pPr algn="just"/>
            <a:r>
              <a:rPr lang="en-US" sz="2400" dirty="0"/>
              <a:t>	</a:t>
            </a:r>
            <a:r>
              <a:rPr lang="en-US" sz="2400" dirty="0" smtClean="0"/>
              <a:t>		7.  Join the mid-points of the tops of the </a:t>
            </a:r>
          </a:p>
          <a:p>
            <a:pPr algn="just"/>
            <a:r>
              <a:rPr lang="en-US" sz="2400" dirty="0"/>
              <a:t>	</a:t>
            </a:r>
            <a:r>
              <a:rPr lang="en-US" sz="2400" dirty="0" smtClean="0"/>
              <a:t>			tapes with a line. You have now </a:t>
            </a:r>
          </a:p>
          <a:p>
            <a:pPr algn="just"/>
            <a:r>
              <a:rPr lang="en-US" sz="2400" dirty="0"/>
              <a:t>	</a:t>
            </a:r>
            <a:r>
              <a:rPr lang="en-US" sz="2400" dirty="0" smtClean="0"/>
              <a:t>			converted your tape chart to a speed-				time graph.</a:t>
            </a:r>
          </a:p>
          <a:p>
            <a:pPr algn="just"/>
            <a:endParaRPr lang="en-US" sz="1050" dirty="0" smtClean="0"/>
          </a:p>
          <a:p>
            <a:pPr algn="just"/>
            <a:r>
              <a:rPr lang="en-PH" sz="2400" b="1" dirty="0" smtClean="0"/>
              <a:t>			</a:t>
            </a:r>
            <a:endParaRPr lang="en-US" sz="2400" dirty="0" smtClean="0"/>
          </a:p>
        </p:txBody>
      </p:sp>
      <p:pic>
        <p:nvPicPr>
          <p:cNvPr id="10" name="Picture 9"/>
          <p:cNvPicPr>
            <a:picLocks noChangeAspect="1"/>
          </p:cNvPicPr>
          <p:nvPr/>
        </p:nvPicPr>
        <p:blipFill rotWithShape="1">
          <a:blip r:embed="rId2"/>
          <a:srcRect l="48078" r="3182" b="10460"/>
          <a:stretch/>
        </p:blipFill>
        <p:spPr>
          <a:xfrm>
            <a:off x="7356608" y="839024"/>
            <a:ext cx="4294479" cy="4570103"/>
          </a:xfrm>
          <a:prstGeom prst="rect">
            <a:avLst/>
          </a:prstGeom>
        </p:spPr>
      </p:pic>
      <p:sp>
        <p:nvSpPr>
          <p:cNvPr id="11" name="Rectangle 10"/>
          <p:cNvSpPr/>
          <p:nvPr/>
        </p:nvSpPr>
        <p:spPr>
          <a:xfrm>
            <a:off x="7987674" y="5501340"/>
            <a:ext cx="3033203" cy="369332"/>
          </a:xfrm>
          <a:prstGeom prst="rect">
            <a:avLst/>
          </a:prstGeom>
        </p:spPr>
        <p:txBody>
          <a:bodyPr wrap="none">
            <a:spAutoFit/>
          </a:bodyPr>
          <a:lstStyle/>
          <a:p>
            <a:r>
              <a:rPr lang="en-US" dirty="0" smtClean="0"/>
              <a:t>Figure: Speed-time graph</a:t>
            </a:r>
            <a:endParaRPr lang="en-PH" dirty="0"/>
          </a:p>
        </p:txBody>
      </p:sp>
    </p:spTree>
    <p:extLst>
      <p:ext uri="{BB962C8B-B14F-4D97-AF65-F5344CB8AC3E}">
        <p14:creationId xmlns:p14="http://schemas.microsoft.com/office/powerpoint/2010/main" val="23420890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7988" y="1780667"/>
            <a:ext cx="9599054" cy="4647426"/>
          </a:xfrm>
          <a:prstGeom prst="rect">
            <a:avLst/>
          </a:prstGeom>
        </p:spPr>
        <p:txBody>
          <a:bodyPr wrap="square">
            <a:spAutoFit/>
          </a:bodyPr>
          <a:lstStyle/>
          <a:p>
            <a:pPr algn="just"/>
            <a:r>
              <a:rPr lang="en-PH" sz="2400" b="1" dirty="0"/>
              <a:t>Questions:</a:t>
            </a:r>
          </a:p>
          <a:p>
            <a:pPr algn="just"/>
            <a:r>
              <a:rPr lang="en-US" sz="800" dirty="0"/>
              <a:t>		</a:t>
            </a:r>
          </a:p>
          <a:p>
            <a:pPr algn="just"/>
            <a:r>
              <a:rPr lang="en-US" sz="2400" dirty="0"/>
              <a:t>	</a:t>
            </a:r>
            <a:r>
              <a:rPr lang="en-US" sz="2400" dirty="0" smtClean="0"/>
              <a:t>Q8</a:t>
            </a:r>
            <a:r>
              <a:rPr lang="en-US" sz="2400" dirty="0"/>
              <a:t>.  How does your distance-time graph </a:t>
            </a:r>
            <a:r>
              <a:rPr lang="en-US" sz="2400" dirty="0" smtClean="0"/>
              <a:t>look </a:t>
            </a:r>
            <a:r>
              <a:rPr lang="en-US" sz="2400" dirty="0"/>
              <a:t>like? </a:t>
            </a:r>
            <a:endParaRPr lang="en-US" sz="2400" dirty="0" smtClean="0"/>
          </a:p>
          <a:p>
            <a:pPr algn="just"/>
            <a:endParaRPr lang="en-US" sz="2400" dirty="0"/>
          </a:p>
          <a:p>
            <a:pPr algn="just"/>
            <a:r>
              <a:rPr lang="en-US" sz="2400" dirty="0"/>
              <a:t>	</a:t>
            </a:r>
            <a:r>
              <a:rPr lang="en-US" sz="2400" dirty="0" smtClean="0"/>
              <a:t>Q9</a:t>
            </a:r>
            <a:r>
              <a:rPr lang="en-US" sz="2400" dirty="0"/>
              <a:t>.  How will you interpret this graph </a:t>
            </a:r>
            <a:r>
              <a:rPr lang="en-US" sz="2400" dirty="0" smtClean="0"/>
              <a:t>in </a:t>
            </a:r>
            <a:r>
              <a:rPr lang="en-US" sz="2400" dirty="0"/>
              <a:t>terms of the speed </a:t>
            </a:r>
            <a:endParaRPr lang="en-US" sz="2400" dirty="0" smtClean="0"/>
          </a:p>
          <a:p>
            <a:pPr algn="just"/>
            <a:r>
              <a:rPr lang="en-US" sz="2400" dirty="0"/>
              <a:t>	</a:t>
            </a:r>
            <a:r>
              <a:rPr lang="en-US" sz="2400" dirty="0" smtClean="0"/>
              <a:t>	   and acceleration of </a:t>
            </a:r>
            <a:r>
              <a:rPr lang="en-US" sz="2400" dirty="0"/>
              <a:t>the moving car</a:t>
            </a:r>
            <a:r>
              <a:rPr lang="en-US" sz="2400" dirty="0" smtClean="0"/>
              <a:t>?</a:t>
            </a:r>
          </a:p>
          <a:p>
            <a:pPr algn="just"/>
            <a:endParaRPr lang="en-US" sz="2400" dirty="0"/>
          </a:p>
          <a:p>
            <a:pPr algn="just"/>
            <a:r>
              <a:rPr lang="en-US" sz="2400" dirty="0"/>
              <a:t>	</a:t>
            </a:r>
            <a:r>
              <a:rPr lang="en-US" sz="2400" dirty="0" smtClean="0"/>
              <a:t>Q10</a:t>
            </a:r>
            <a:r>
              <a:rPr lang="en-US" sz="2400" dirty="0"/>
              <a:t>. If you found out in your </a:t>
            </a:r>
            <a:r>
              <a:rPr lang="en-US" sz="2400" dirty="0" smtClean="0"/>
              <a:t>investigation that </a:t>
            </a:r>
            <a:r>
              <a:rPr lang="en-US" sz="2400" dirty="0"/>
              <a:t>the </a:t>
            </a:r>
            <a:endParaRPr lang="en-US" sz="2400" dirty="0" smtClean="0"/>
          </a:p>
          <a:p>
            <a:pPr algn="just"/>
            <a:r>
              <a:rPr lang="en-US" sz="2400" dirty="0"/>
              <a:t>	</a:t>
            </a:r>
            <a:r>
              <a:rPr lang="en-US" sz="2400" dirty="0" smtClean="0"/>
              <a:t>	    arrangement </a:t>
            </a:r>
            <a:r>
              <a:rPr lang="en-US" sz="2400" dirty="0"/>
              <a:t>of oil drops </a:t>
            </a:r>
            <a:r>
              <a:rPr lang="en-US" sz="2400" dirty="0" smtClean="0"/>
              <a:t>left by </a:t>
            </a:r>
            <a:r>
              <a:rPr lang="en-US" sz="2400" dirty="0"/>
              <a:t>the car is similar to </a:t>
            </a:r>
            <a:endParaRPr lang="en-US" sz="2400" dirty="0" smtClean="0"/>
          </a:p>
          <a:p>
            <a:pPr algn="just"/>
            <a:r>
              <a:rPr lang="en-US" sz="2400" dirty="0"/>
              <a:t> </a:t>
            </a:r>
            <a:r>
              <a:rPr lang="en-US" sz="2400" dirty="0" smtClean="0"/>
              <a:t>              what </a:t>
            </a:r>
            <a:r>
              <a:rPr lang="en-US" sz="2400" dirty="0"/>
              <a:t>you </a:t>
            </a:r>
            <a:r>
              <a:rPr lang="en-US" sz="2400" dirty="0" smtClean="0"/>
              <a:t>used in </a:t>
            </a:r>
            <a:r>
              <a:rPr lang="en-US" sz="2400" dirty="0"/>
              <a:t>this activity, was the suspect telling </a:t>
            </a:r>
            <a:endParaRPr lang="en-US" sz="2400" dirty="0" smtClean="0"/>
          </a:p>
          <a:p>
            <a:pPr algn="just"/>
            <a:r>
              <a:rPr lang="en-US" sz="2400" dirty="0"/>
              <a:t> </a:t>
            </a:r>
            <a:r>
              <a:rPr lang="en-US" sz="2400" dirty="0" smtClean="0"/>
              <a:t>              the </a:t>
            </a:r>
            <a:r>
              <a:rPr lang="en-US" sz="2400" dirty="0"/>
              <a:t>truth when he said that he was driving with </a:t>
            </a:r>
            <a:endParaRPr lang="en-US" sz="2400" dirty="0" smtClean="0"/>
          </a:p>
          <a:p>
            <a:pPr algn="just"/>
            <a:r>
              <a:rPr lang="en-US" sz="2400" dirty="0"/>
              <a:t> </a:t>
            </a:r>
            <a:r>
              <a:rPr lang="en-US" sz="2400" dirty="0" smtClean="0"/>
              <a:t>              constant </a:t>
            </a:r>
            <a:r>
              <a:rPr lang="en-US" sz="2400" dirty="0"/>
              <a:t>speed?</a:t>
            </a:r>
          </a:p>
          <a:p>
            <a:pPr algn="just"/>
            <a:endParaRPr lang="en-US" sz="2400" dirty="0"/>
          </a:p>
        </p:txBody>
      </p:sp>
    </p:spTree>
    <p:extLst>
      <p:ext uri="{BB962C8B-B14F-4D97-AF65-F5344CB8AC3E}">
        <p14:creationId xmlns:p14="http://schemas.microsoft.com/office/powerpoint/2010/main" val="28035756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7" y="1124982"/>
            <a:ext cx="10869769" cy="1293028"/>
          </a:xfrm>
        </p:spPr>
        <p:txBody>
          <a:bodyPr/>
          <a:lstStyle/>
          <a:p>
            <a:pPr algn="ctr"/>
            <a:r>
              <a:rPr lang="en-US" b="1" dirty="0" smtClean="0"/>
              <a:t>To summarized what you have learned</a:t>
            </a:r>
            <a:endParaRPr lang="en-PH" b="1" dirty="0"/>
          </a:p>
        </p:txBody>
      </p:sp>
      <p:sp>
        <p:nvSpPr>
          <p:cNvPr id="4" name="Rectangle 3"/>
          <p:cNvSpPr/>
          <p:nvPr/>
        </p:nvSpPr>
        <p:spPr>
          <a:xfrm>
            <a:off x="770584" y="2636951"/>
            <a:ext cx="10513453" cy="1815882"/>
          </a:xfrm>
          <a:prstGeom prst="rect">
            <a:avLst/>
          </a:prstGeom>
        </p:spPr>
        <p:txBody>
          <a:bodyPr wrap="square">
            <a:spAutoFit/>
          </a:bodyPr>
          <a:lstStyle/>
          <a:p>
            <a:pPr marL="285750" indent="-285750" algn="just">
              <a:buFont typeface="Arial" panose="020B0604020202020204" pitchFamily="34" charset="0"/>
              <a:buChar char="•"/>
            </a:pPr>
            <a:r>
              <a:rPr lang="en-PH" sz="2800" dirty="0"/>
              <a:t>If an object does not change its position at a given time interval, then it </a:t>
            </a:r>
            <a:r>
              <a:rPr lang="en-PH" sz="2800" dirty="0" smtClean="0"/>
              <a:t>is at </a:t>
            </a:r>
            <a:r>
              <a:rPr lang="en-PH" sz="2800" dirty="0"/>
              <a:t>rest or its speed is zero or not accelerating</a:t>
            </a:r>
            <a:r>
              <a:rPr lang="en-PH" sz="2800" dirty="0" smtClean="0"/>
              <a:t>.</a:t>
            </a:r>
          </a:p>
          <a:p>
            <a:pPr marL="285750" indent="-285750">
              <a:buFont typeface="Arial" panose="020B0604020202020204" pitchFamily="34" charset="0"/>
              <a:buChar char="•"/>
            </a:pPr>
            <a:endParaRPr lang="en-PH" sz="2800" dirty="0"/>
          </a:p>
        </p:txBody>
      </p:sp>
      <p:pic>
        <p:nvPicPr>
          <p:cNvPr id="6146" name="Picture 2" descr="Image result for car"/>
          <p:cNvPicPr>
            <a:picLocks noChangeAspect="1" noChangeArrowheads="1"/>
          </p:cNvPicPr>
          <p:nvPr/>
        </p:nvPicPr>
        <p:blipFill rotWithShape="1">
          <a:blip r:embed="rId2">
            <a:extLst>
              <a:ext uri="{28A0092B-C50C-407E-A947-70E740481C1C}">
                <a14:useLocalDpi xmlns:a14="http://schemas.microsoft.com/office/drawing/2010/main" val="0"/>
              </a:ext>
            </a:extLst>
          </a:blip>
          <a:srcRect t="33591" b="14859"/>
          <a:stretch/>
        </p:blipFill>
        <p:spPr bwMode="auto">
          <a:xfrm>
            <a:off x="4328329" y="4043965"/>
            <a:ext cx="6096000" cy="2356835"/>
          </a:xfrm>
          <a:prstGeom prst="rect">
            <a:avLst/>
          </a:prstGeom>
          <a:noFill/>
          <a:extLst>
            <a:ext uri="{909E8E84-426E-40DD-AFC4-6F175D3DCCD1}">
              <a14:hiddenFill xmlns:a14="http://schemas.microsoft.com/office/drawing/2010/main">
                <a:solidFill>
                  <a:srgbClr val="FFFFFF"/>
                </a:solidFill>
              </a14:hiddenFill>
            </a:ext>
          </a:extLst>
        </p:spPr>
      </p:pic>
      <p:sp>
        <p:nvSpPr>
          <p:cNvPr id="5" name="Line Callout 1 (Border and Accent Bar) 4"/>
          <p:cNvSpPr/>
          <p:nvPr/>
        </p:nvSpPr>
        <p:spPr>
          <a:xfrm>
            <a:off x="10831132" y="4146997"/>
            <a:ext cx="1197736" cy="1622738"/>
          </a:xfrm>
          <a:prstGeom prst="accentBorderCallout1">
            <a:avLst>
              <a:gd name="adj1" fmla="val 18750"/>
              <a:gd name="adj2" fmla="val -8333"/>
              <a:gd name="adj3" fmla="val 53770"/>
              <a:gd name="adj4" fmla="val -16521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At rest, speed is zero</a:t>
            </a:r>
            <a:endParaRPr lang="en-PH" dirty="0">
              <a:solidFill>
                <a:schemeClr val="bg1"/>
              </a:solidFill>
            </a:endParaRPr>
          </a:p>
        </p:txBody>
      </p:sp>
    </p:spTree>
    <p:extLst>
      <p:ext uri="{BB962C8B-B14F-4D97-AF65-F5344CB8AC3E}">
        <p14:creationId xmlns:p14="http://schemas.microsoft.com/office/powerpoint/2010/main" val="39406267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7" y="1124982"/>
            <a:ext cx="10869769" cy="1293028"/>
          </a:xfrm>
        </p:spPr>
        <p:txBody>
          <a:bodyPr/>
          <a:lstStyle/>
          <a:p>
            <a:pPr algn="ctr"/>
            <a:r>
              <a:rPr lang="en-US" b="1" dirty="0" smtClean="0"/>
              <a:t>To summarized what you have learned</a:t>
            </a:r>
            <a:endParaRPr lang="en-PH" b="1" dirty="0"/>
          </a:p>
        </p:txBody>
      </p:sp>
      <p:sp>
        <p:nvSpPr>
          <p:cNvPr id="4" name="Rectangle 3"/>
          <p:cNvSpPr/>
          <p:nvPr/>
        </p:nvSpPr>
        <p:spPr>
          <a:xfrm>
            <a:off x="742681" y="2418010"/>
            <a:ext cx="10513453" cy="1815882"/>
          </a:xfrm>
          <a:prstGeom prst="rect">
            <a:avLst/>
          </a:prstGeom>
        </p:spPr>
        <p:txBody>
          <a:bodyPr wrap="square">
            <a:spAutoFit/>
          </a:bodyPr>
          <a:lstStyle/>
          <a:p>
            <a:pPr marL="285750" indent="-285750" algn="just">
              <a:buFont typeface="Arial" panose="020B0604020202020204" pitchFamily="34" charset="0"/>
              <a:buChar char="•"/>
            </a:pPr>
            <a:r>
              <a:rPr lang="en-US" sz="2800" dirty="0" smtClean="0"/>
              <a:t>If </a:t>
            </a:r>
            <a:r>
              <a:rPr lang="en-US" sz="2800" dirty="0"/>
              <a:t>an object covers equal distance at equal intervals of time, then it </a:t>
            </a:r>
            <a:r>
              <a:rPr lang="en-US" sz="2800" dirty="0" smtClean="0"/>
              <a:t>is moving </a:t>
            </a:r>
            <a:r>
              <a:rPr lang="en-US" sz="2800" dirty="0"/>
              <a:t>at constant speed and still not accelerating</a:t>
            </a:r>
            <a:r>
              <a:rPr lang="en-US" sz="2800" dirty="0" smtClean="0"/>
              <a:t>.</a:t>
            </a:r>
          </a:p>
          <a:p>
            <a:endParaRPr lang="en-PH" sz="2800" dirty="0"/>
          </a:p>
        </p:txBody>
      </p:sp>
      <p:pic>
        <p:nvPicPr>
          <p:cNvPr id="8194" name="Picture 2" descr="Image result for train in constant speed"/>
          <p:cNvPicPr>
            <a:picLocks noChangeAspect="1" noChangeArrowheads="1"/>
          </p:cNvPicPr>
          <p:nvPr/>
        </p:nvPicPr>
        <p:blipFill rotWithShape="1">
          <a:blip r:embed="rId2">
            <a:extLst>
              <a:ext uri="{28A0092B-C50C-407E-A947-70E740481C1C}">
                <a14:useLocalDpi xmlns:a14="http://schemas.microsoft.com/office/drawing/2010/main" val="0"/>
              </a:ext>
            </a:extLst>
          </a:blip>
          <a:srcRect l="50235" t="43955" r="1314" b="2820"/>
          <a:stretch/>
        </p:blipFill>
        <p:spPr bwMode="auto">
          <a:xfrm>
            <a:off x="2125013" y="3924797"/>
            <a:ext cx="6310648" cy="2710013"/>
          </a:xfrm>
          <a:prstGeom prst="rect">
            <a:avLst/>
          </a:prstGeom>
          <a:noFill/>
          <a:extLst>
            <a:ext uri="{909E8E84-426E-40DD-AFC4-6F175D3DCCD1}">
              <a14:hiddenFill xmlns:a14="http://schemas.microsoft.com/office/drawing/2010/main">
                <a:solidFill>
                  <a:srgbClr val="FFFFFF"/>
                </a:solidFill>
              </a14:hiddenFill>
            </a:ext>
          </a:extLst>
        </p:spPr>
      </p:pic>
      <p:sp>
        <p:nvSpPr>
          <p:cNvPr id="5" name="Line Callout 1 (Border and Accent Bar) 4"/>
          <p:cNvSpPr/>
          <p:nvPr/>
        </p:nvSpPr>
        <p:spPr>
          <a:xfrm>
            <a:off x="9092483" y="3711037"/>
            <a:ext cx="2575775" cy="2638247"/>
          </a:xfrm>
          <a:prstGeom prst="accentBorderCallout1">
            <a:avLst>
              <a:gd name="adj1" fmla="val 18750"/>
              <a:gd name="adj2" fmla="val -8333"/>
              <a:gd name="adj3" fmla="val 70436"/>
              <a:gd name="adj4" fmla="val -12779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Train moving in equal distance at equal intervals of time, in constant speed and not accelerating</a:t>
            </a:r>
            <a:endParaRPr lang="en-PH" sz="2400" dirty="0">
              <a:solidFill>
                <a:schemeClr val="bg1"/>
              </a:solidFill>
            </a:endParaRPr>
          </a:p>
        </p:txBody>
      </p:sp>
    </p:spTree>
    <p:extLst>
      <p:ext uri="{BB962C8B-B14F-4D97-AF65-F5344CB8AC3E}">
        <p14:creationId xmlns:p14="http://schemas.microsoft.com/office/powerpoint/2010/main" val="16048576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7" y="1124982"/>
            <a:ext cx="10869769" cy="1293028"/>
          </a:xfrm>
        </p:spPr>
        <p:txBody>
          <a:bodyPr/>
          <a:lstStyle/>
          <a:p>
            <a:pPr algn="ctr"/>
            <a:r>
              <a:rPr lang="en-US" b="1" dirty="0" smtClean="0"/>
              <a:t>To summarized what you have learned</a:t>
            </a:r>
            <a:endParaRPr lang="en-PH" b="1" dirty="0"/>
          </a:p>
        </p:txBody>
      </p:sp>
      <p:sp>
        <p:nvSpPr>
          <p:cNvPr id="4" name="Rectangle 3"/>
          <p:cNvSpPr/>
          <p:nvPr/>
        </p:nvSpPr>
        <p:spPr>
          <a:xfrm>
            <a:off x="742681" y="2418010"/>
            <a:ext cx="10513453" cy="1815882"/>
          </a:xfrm>
          <a:prstGeom prst="rect">
            <a:avLst/>
          </a:prstGeom>
        </p:spPr>
        <p:txBody>
          <a:bodyPr wrap="square">
            <a:spAutoFit/>
          </a:bodyPr>
          <a:lstStyle/>
          <a:p>
            <a:pPr marL="285750" indent="-285750" algn="just">
              <a:buFont typeface="Arial" panose="020B0604020202020204" pitchFamily="34" charset="0"/>
              <a:buChar char="•"/>
            </a:pPr>
            <a:r>
              <a:rPr lang="en-US" sz="2800" dirty="0" smtClean="0"/>
              <a:t>If </a:t>
            </a:r>
            <a:r>
              <a:rPr lang="en-US" sz="2800" dirty="0"/>
              <a:t>an object covers varying distances at equal intervals of time, then it </a:t>
            </a:r>
            <a:r>
              <a:rPr lang="en-US" sz="2800" dirty="0" smtClean="0"/>
              <a:t>is moving </a:t>
            </a:r>
            <a:r>
              <a:rPr lang="en-US" sz="2800" dirty="0"/>
              <a:t>with changing speed or velocity. It means that the object </a:t>
            </a:r>
            <a:r>
              <a:rPr lang="en-US" sz="2800" dirty="0" smtClean="0"/>
              <a:t>is accelerating</a:t>
            </a:r>
            <a:r>
              <a:rPr lang="en-US" sz="2800" dirty="0"/>
              <a:t>.</a:t>
            </a:r>
          </a:p>
          <a:p>
            <a:pPr marL="285750" indent="-285750">
              <a:buFont typeface="Arial" panose="020B0604020202020204" pitchFamily="34" charset="0"/>
              <a:buChar char="•"/>
            </a:pPr>
            <a:endParaRPr lang="en-PH" sz="2800" dirty="0"/>
          </a:p>
        </p:txBody>
      </p:sp>
      <p:pic>
        <p:nvPicPr>
          <p:cNvPr id="9218" name="Picture 2" descr="Image result for car in accel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614" y="3915176"/>
            <a:ext cx="7719229" cy="2794717"/>
          </a:xfrm>
          <a:prstGeom prst="rect">
            <a:avLst/>
          </a:prstGeom>
          <a:noFill/>
          <a:extLst>
            <a:ext uri="{909E8E84-426E-40DD-AFC4-6F175D3DCCD1}">
              <a14:hiddenFill xmlns:a14="http://schemas.microsoft.com/office/drawing/2010/main">
                <a:solidFill>
                  <a:srgbClr val="FFFFFF"/>
                </a:solidFill>
              </a14:hiddenFill>
            </a:ext>
          </a:extLst>
        </p:spPr>
      </p:pic>
      <p:sp>
        <p:nvSpPr>
          <p:cNvPr id="5" name="Line Callout 1 (Border and Accent Bar) 4"/>
          <p:cNvSpPr/>
          <p:nvPr/>
        </p:nvSpPr>
        <p:spPr>
          <a:xfrm>
            <a:off x="9465973" y="3711037"/>
            <a:ext cx="2575775" cy="2638247"/>
          </a:xfrm>
          <a:prstGeom prst="accentBorderCallout1">
            <a:avLst>
              <a:gd name="adj1" fmla="val 18750"/>
              <a:gd name="adj2" fmla="val -8333"/>
              <a:gd name="adj3" fmla="val 57744"/>
              <a:gd name="adj4" fmla="val -10929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Car moving with changing speed or velocity, car is accelerating</a:t>
            </a:r>
            <a:endParaRPr lang="en-PH" sz="2400" dirty="0">
              <a:solidFill>
                <a:schemeClr val="bg1"/>
              </a:solidFill>
            </a:endParaRPr>
          </a:p>
        </p:txBody>
      </p:sp>
    </p:spTree>
    <p:extLst>
      <p:ext uri="{BB962C8B-B14F-4D97-AF65-F5344CB8AC3E}">
        <p14:creationId xmlns:p14="http://schemas.microsoft.com/office/powerpoint/2010/main" val="16814827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9697" y="687100"/>
            <a:ext cx="1086976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b="1" dirty="0" smtClean="0"/>
              <a:t>Summative test</a:t>
            </a:r>
            <a:endParaRPr lang="en-PH" b="1" dirty="0"/>
          </a:p>
        </p:txBody>
      </p:sp>
      <p:sp>
        <p:nvSpPr>
          <p:cNvPr id="8" name="Content Placeholder 2"/>
          <p:cNvSpPr>
            <a:spLocks noGrp="1"/>
          </p:cNvSpPr>
          <p:nvPr>
            <p:ph idx="1"/>
          </p:nvPr>
        </p:nvSpPr>
        <p:spPr>
          <a:xfrm>
            <a:off x="338071" y="2344781"/>
            <a:ext cx="3654380" cy="4024125"/>
          </a:xfrm>
        </p:spPr>
        <p:txBody>
          <a:bodyPr>
            <a:normAutofit/>
          </a:bodyPr>
          <a:lstStyle/>
          <a:p>
            <a:pPr marL="0" indent="0">
              <a:buNone/>
            </a:pPr>
            <a:endParaRPr lang="en-PH" b="1" dirty="0"/>
          </a:p>
          <a:p>
            <a:pPr marL="0" indent="0">
              <a:buNone/>
            </a:pPr>
            <a:r>
              <a:rPr lang="en-PH" sz="2800" b="1" dirty="0" smtClean="0"/>
              <a:t>1. Distance</a:t>
            </a:r>
            <a:r>
              <a:rPr lang="en-PH" sz="2800" dirty="0"/>
              <a:t> </a:t>
            </a:r>
          </a:p>
          <a:p>
            <a:pPr marL="0" indent="0">
              <a:buNone/>
            </a:pPr>
            <a:r>
              <a:rPr lang="en-PH" sz="2800" b="1" dirty="0" smtClean="0"/>
              <a:t>2. Displacement</a:t>
            </a:r>
            <a:r>
              <a:rPr lang="en-PH" sz="2800" dirty="0"/>
              <a:t> </a:t>
            </a:r>
          </a:p>
          <a:p>
            <a:pPr marL="0" indent="0">
              <a:buNone/>
            </a:pPr>
            <a:r>
              <a:rPr lang="en-PH" sz="2800" b="1" dirty="0" smtClean="0"/>
              <a:t>3. Scalar Quantity</a:t>
            </a:r>
            <a:endParaRPr lang="en-PH" sz="2800" dirty="0"/>
          </a:p>
          <a:p>
            <a:pPr marL="0" indent="0">
              <a:buNone/>
            </a:pPr>
            <a:r>
              <a:rPr lang="en-PH" sz="2800" b="1" dirty="0" smtClean="0"/>
              <a:t>4. Vector Quantity</a:t>
            </a:r>
            <a:endParaRPr lang="en-PH" sz="2800" dirty="0"/>
          </a:p>
        </p:txBody>
      </p:sp>
      <p:sp>
        <p:nvSpPr>
          <p:cNvPr id="9" name="TextBox 8"/>
          <p:cNvSpPr txBox="1"/>
          <p:nvPr/>
        </p:nvSpPr>
        <p:spPr>
          <a:xfrm>
            <a:off x="338071" y="1683137"/>
            <a:ext cx="4838184" cy="369332"/>
          </a:xfrm>
          <a:prstGeom prst="rect">
            <a:avLst/>
          </a:prstGeom>
          <a:noFill/>
        </p:spPr>
        <p:txBody>
          <a:bodyPr wrap="none" rtlCol="0">
            <a:spAutoFit/>
          </a:bodyPr>
          <a:lstStyle/>
          <a:p>
            <a:r>
              <a:rPr lang="en-PH" b="1" dirty="0"/>
              <a:t>Instruction: </a:t>
            </a:r>
            <a:r>
              <a:rPr lang="en-PH" dirty="0"/>
              <a:t> Match </a:t>
            </a:r>
            <a:r>
              <a:rPr lang="en-PH" dirty="0" smtClean="0"/>
              <a:t>Column A to column B</a:t>
            </a:r>
            <a:endParaRPr lang="en-PH" dirty="0"/>
          </a:p>
        </p:txBody>
      </p:sp>
      <p:sp>
        <p:nvSpPr>
          <p:cNvPr id="10" name="TextBox 9"/>
          <p:cNvSpPr txBox="1"/>
          <p:nvPr/>
        </p:nvSpPr>
        <p:spPr>
          <a:xfrm>
            <a:off x="3631842" y="2163651"/>
            <a:ext cx="8281115" cy="4201150"/>
          </a:xfrm>
          <a:prstGeom prst="rect">
            <a:avLst/>
          </a:prstGeom>
          <a:noFill/>
        </p:spPr>
        <p:txBody>
          <a:bodyPr wrap="square" rtlCol="0">
            <a:spAutoFit/>
          </a:bodyPr>
          <a:lstStyle/>
          <a:p>
            <a:pPr marL="342900" indent="-342900">
              <a:buAutoNum type="alphaLcPeriod"/>
            </a:pPr>
            <a:r>
              <a:rPr lang="en-PH" sz="2500" dirty="0" smtClean="0"/>
              <a:t> are </a:t>
            </a:r>
            <a:r>
              <a:rPr lang="en-PH" sz="2500" dirty="0"/>
              <a:t>quantities that are fully described by a </a:t>
            </a:r>
            <a:r>
              <a:rPr lang="en-PH" sz="2500" dirty="0" smtClean="0"/>
              <a:t>  </a:t>
            </a:r>
          </a:p>
          <a:p>
            <a:r>
              <a:rPr lang="en-PH" sz="2500" dirty="0"/>
              <a:t> </a:t>
            </a:r>
            <a:r>
              <a:rPr lang="en-PH" sz="2500" dirty="0" smtClean="0"/>
              <a:t>    magnitude </a:t>
            </a:r>
            <a:r>
              <a:rPr lang="en-PH" sz="2500" dirty="0"/>
              <a:t>(</a:t>
            </a:r>
            <a:r>
              <a:rPr lang="en-PH" sz="2500" dirty="0" smtClean="0"/>
              <a:t>or numerical </a:t>
            </a:r>
            <a:r>
              <a:rPr lang="en-PH" sz="2500" dirty="0"/>
              <a:t>value) </a:t>
            </a:r>
            <a:r>
              <a:rPr lang="en-PH" sz="2500" dirty="0" smtClean="0"/>
              <a:t>alone</a:t>
            </a:r>
          </a:p>
          <a:p>
            <a:endParaRPr lang="en-PH" sz="1400" dirty="0" smtClean="0"/>
          </a:p>
          <a:p>
            <a:pPr marL="457200" indent="-457200">
              <a:buAutoNum type="alphaLcPeriod" startAt="2"/>
            </a:pPr>
            <a:r>
              <a:rPr lang="en-PH" sz="2500" dirty="0" smtClean="0"/>
              <a:t>a </a:t>
            </a:r>
            <a:r>
              <a:rPr lang="en-PH" sz="2500" dirty="0"/>
              <a:t>scalar quantity that refers to "how much </a:t>
            </a:r>
            <a:endParaRPr lang="en-PH" sz="2500" dirty="0" smtClean="0"/>
          </a:p>
          <a:p>
            <a:r>
              <a:rPr lang="en-PH" sz="2500" dirty="0"/>
              <a:t> </a:t>
            </a:r>
            <a:r>
              <a:rPr lang="en-PH" sz="2500" dirty="0" smtClean="0"/>
              <a:t>    ground </a:t>
            </a:r>
            <a:r>
              <a:rPr lang="en-PH" sz="2500" dirty="0"/>
              <a:t>an </a:t>
            </a:r>
            <a:r>
              <a:rPr lang="en-PH" sz="2500" dirty="0" smtClean="0"/>
              <a:t>object has </a:t>
            </a:r>
            <a:r>
              <a:rPr lang="en-PH" sz="2500" dirty="0"/>
              <a:t>covered" during its </a:t>
            </a:r>
            <a:r>
              <a:rPr lang="en-PH" sz="2500" dirty="0" smtClean="0"/>
              <a:t>motion</a:t>
            </a:r>
          </a:p>
          <a:p>
            <a:endParaRPr lang="en-PH" sz="1400" dirty="0" smtClean="0"/>
          </a:p>
          <a:p>
            <a:pPr marL="342900" indent="-342900">
              <a:buAutoNum type="alphaLcPeriod" startAt="3"/>
            </a:pPr>
            <a:r>
              <a:rPr lang="en-PH" sz="2500" dirty="0" smtClean="0"/>
              <a:t> are </a:t>
            </a:r>
            <a:r>
              <a:rPr lang="en-PH" sz="2500" dirty="0"/>
              <a:t>quantities that are fully described by both </a:t>
            </a:r>
            <a:r>
              <a:rPr lang="en-PH" sz="2500" dirty="0" smtClean="0"/>
              <a:t>a</a:t>
            </a:r>
          </a:p>
          <a:p>
            <a:r>
              <a:rPr lang="en-PH" sz="2500" dirty="0"/>
              <a:t> </a:t>
            </a:r>
            <a:r>
              <a:rPr lang="en-PH" sz="2500" dirty="0" smtClean="0"/>
              <a:t>    magnitude and </a:t>
            </a:r>
            <a:r>
              <a:rPr lang="en-PH" sz="2500" dirty="0"/>
              <a:t>a </a:t>
            </a:r>
            <a:r>
              <a:rPr lang="en-PH" sz="2500" dirty="0" smtClean="0"/>
              <a:t>direction</a:t>
            </a:r>
          </a:p>
          <a:p>
            <a:endParaRPr lang="en-PH" sz="1400" dirty="0" smtClean="0"/>
          </a:p>
          <a:p>
            <a:pPr marL="342900" indent="-342900">
              <a:buAutoNum type="alphaLcPeriod" startAt="4"/>
            </a:pPr>
            <a:r>
              <a:rPr lang="en-PH" sz="2500" dirty="0" smtClean="0"/>
              <a:t> a </a:t>
            </a:r>
            <a:r>
              <a:rPr lang="en-PH" sz="2500" dirty="0"/>
              <a:t>vector quantity that refers to "how far out of </a:t>
            </a:r>
            <a:endParaRPr lang="en-PH" sz="2500" dirty="0" smtClean="0"/>
          </a:p>
          <a:p>
            <a:r>
              <a:rPr lang="en-PH" sz="2500" dirty="0"/>
              <a:t> </a:t>
            </a:r>
            <a:r>
              <a:rPr lang="en-PH" sz="2500" dirty="0" smtClean="0"/>
              <a:t>    place </a:t>
            </a:r>
            <a:r>
              <a:rPr lang="en-PH" sz="2500" dirty="0"/>
              <a:t>an </a:t>
            </a:r>
            <a:r>
              <a:rPr lang="en-PH" sz="2500" dirty="0" smtClean="0"/>
              <a:t> object </a:t>
            </a:r>
            <a:r>
              <a:rPr lang="en-PH" sz="2500" dirty="0"/>
              <a:t>is"; it is the object's overall </a:t>
            </a:r>
            <a:r>
              <a:rPr lang="en-PH" sz="2500" dirty="0" smtClean="0"/>
              <a:t>   </a:t>
            </a:r>
          </a:p>
          <a:p>
            <a:r>
              <a:rPr lang="en-PH" sz="2500" dirty="0"/>
              <a:t> </a:t>
            </a:r>
            <a:r>
              <a:rPr lang="en-PH" sz="2500" dirty="0" smtClean="0"/>
              <a:t>    change </a:t>
            </a:r>
            <a:r>
              <a:rPr lang="en-PH" sz="2500" dirty="0"/>
              <a:t>in position</a:t>
            </a:r>
            <a:r>
              <a:rPr lang="en-PH" sz="2500" dirty="0" smtClean="0"/>
              <a:t>.</a:t>
            </a:r>
          </a:p>
        </p:txBody>
      </p:sp>
    </p:spTree>
    <p:extLst>
      <p:ext uri="{BB962C8B-B14F-4D97-AF65-F5344CB8AC3E}">
        <p14:creationId xmlns:p14="http://schemas.microsoft.com/office/powerpoint/2010/main" val="919100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9956" y="1864215"/>
            <a:ext cx="10365424" cy="6001643"/>
          </a:xfrm>
          <a:prstGeom prst="rect">
            <a:avLst/>
          </a:prstGeom>
          <a:noFill/>
        </p:spPr>
        <p:txBody>
          <a:bodyPr wrap="square" rtlCol="0">
            <a:spAutoFit/>
          </a:bodyPr>
          <a:lstStyle/>
          <a:p>
            <a:r>
              <a:rPr lang="en-US" dirty="0" smtClean="0"/>
              <a:t>			</a:t>
            </a:r>
            <a:r>
              <a:rPr lang="en-US" dirty="0"/>
              <a:t>	</a:t>
            </a:r>
            <a:r>
              <a:rPr lang="en-US" dirty="0" smtClean="0"/>
              <a:t>____________</a:t>
            </a:r>
            <a:r>
              <a:rPr lang="en-US" sz="2400" dirty="0" smtClean="0"/>
              <a:t>5. 	is </a:t>
            </a:r>
            <a:r>
              <a:rPr lang="en-US" sz="2400" dirty="0"/>
              <a:t>a system that uses one or more numbers,  </a:t>
            </a:r>
            <a:r>
              <a:rPr lang="en-US" sz="2400" dirty="0" smtClean="0"/>
              <a:t>			</a:t>
            </a:r>
            <a:r>
              <a:rPr lang="en-US" sz="2400" dirty="0"/>
              <a:t>		</a:t>
            </a:r>
            <a:r>
              <a:rPr lang="en-US" sz="2400" dirty="0" smtClean="0"/>
              <a:t>			to </a:t>
            </a:r>
            <a:r>
              <a:rPr lang="en-US" sz="2400" dirty="0"/>
              <a:t>uniquely determine the position of 							</a:t>
            </a:r>
            <a:r>
              <a:rPr lang="en-US" sz="2400" dirty="0" smtClean="0"/>
              <a:t>			the </a:t>
            </a:r>
            <a:r>
              <a:rPr lang="en-US" sz="2400" dirty="0"/>
              <a:t>points.</a:t>
            </a:r>
          </a:p>
          <a:p>
            <a:endParaRPr lang="en-US" sz="2400" b="1" dirty="0" smtClean="0"/>
          </a:p>
          <a:p>
            <a:r>
              <a:rPr lang="en-US" sz="2400" b="1" dirty="0" smtClean="0"/>
              <a:t>				</a:t>
            </a:r>
            <a:r>
              <a:rPr lang="en-US" dirty="0" smtClean="0"/>
              <a:t>____________</a:t>
            </a:r>
            <a:r>
              <a:rPr lang="en-US" sz="2400" dirty="0" smtClean="0"/>
              <a:t> 6. </a:t>
            </a:r>
            <a:r>
              <a:rPr lang="en-US" sz="2400" b="1" dirty="0" smtClean="0"/>
              <a:t>	</a:t>
            </a:r>
            <a:r>
              <a:rPr lang="en-US" sz="2400" dirty="0" smtClean="0"/>
              <a:t>a </a:t>
            </a:r>
            <a:r>
              <a:rPr lang="en-US" sz="2400" dirty="0"/>
              <a:t>chart showing the relation between 							</a:t>
            </a:r>
            <a:r>
              <a:rPr lang="en-US" sz="2400" dirty="0" smtClean="0"/>
              <a:t>			variable </a:t>
            </a:r>
            <a:r>
              <a:rPr lang="en-US" sz="2400" dirty="0"/>
              <a:t>quantities, typically of two 								</a:t>
            </a:r>
            <a:r>
              <a:rPr lang="en-US" sz="2400" dirty="0" smtClean="0"/>
              <a:t>			variables</a:t>
            </a:r>
            <a:r>
              <a:rPr lang="en-US" sz="2400" dirty="0"/>
              <a:t>, each measured along one of a</a:t>
            </a:r>
            <a:r>
              <a:rPr lang="en-US" sz="2400" dirty="0" smtClean="0"/>
              <a:t> </a:t>
            </a:r>
            <a:r>
              <a:rPr lang="en-US" sz="2400" dirty="0"/>
              <a:t>						</a:t>
            </a:r>
            <a:r>
              <a:rPr lang="en-US" sz="2400" dirty="0" smtClean="0"/>
              <a:t>			pair </a:t>
            </a:r>
            <a:r>
              <a:rPr lang="en-US" sz="2400" dirty="0"/>
              <a:t>of axes at right angles.</a:t>
            </a:r>
            <a:endParaRPr lang="en-US" sz="2400" b="1" dirty="0"/>
          </a:p>
          <a:p>
            <a:endParaRPr lang="en-US" sz="2400" b="1" dirty="0"/>
          </a:p>
          <a:p>
            <a:r>
              <a:rPr lang="en-US" sz="2400" b="1" dirty="0" smtClean="0"/>
              <a:t>				</a:t>
            </a:r>
            <a:r>
              <a:rPr lang="en-US" dirty="0" smtClean="0"/>
              <a:t>_____________</a:t>
            </a:r>
            <a:r>
              <a:rPr lang="en-US" sz="2400" dirty="0" smtClean="0"/>
              <a:t>7.</a:t>
            </a:r>
            <a:r>
              <a:rPr lang="en-US" sz="2400" b="1" dirty="0" smtClean="0"/>
              <a:t> 	</a:t>
            </a:r>
            <a:r>
              <a:rPr lang="en-US" sz="2400" dirty="0" smtClean="0"/>
              <a:t>a </a:t>
            </a:r>
            <a:r>
              <a:rPr lang="en-US" sz="2400" dirty="0"/>
              <a:t>simplified drawing showing the 									</a:t>
            </a:r>
            <a:r>
              <a:rPr lang="en-US" sz="2400" dirty="0" smtClean="0"/>
              <a:t>			appearance</a:t>
            </a:r>
            <a:r>
              <a:rPr lang="en-US" sz="2400" dirty="0"/>
              <a:t>, structure, or workings of 		</a:t>
            </a:r>
            <a:r>
              <a:rPr lang="en-US" sz="2400" dirty="0" smtClean="0"/>
              <a:t>			</a:t>
            </a:r>
            <a:r>
              <a:rPr lang="en-US" sz="2400" dirty="0"/>
              <a:t>					something; a schematic representation.</a:t>
            </a:r>
            <a:endParaRPr lang="en-US" sz="2400" b="1" dirty="0"/>
          </a:p>
          <a:p>
            <a:endParaRPr lang="en-US" sz="2400" dirty="0" smtClean="0"/>
          </a:p>
          <a:p>
            <a:endParaRPr lang="en-US" sz="2400" dirty="0" smtClean="0"/>
          </a:p>
          <a:p>
            <a:endParaRPr lang="en-US" sz="2400" dirty="0"/>
          </a:p>
          <a:p>
            <a:endParaRPr lang="en-PH" sz="2400" dirty="0"/>
          </a:p>
        </p:txBody>
      </p:sp>
      <p:pic>
        <p:nvPicPr>
          <p:cNvPr id="5" name="Picture 2" descr="Image result for what is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97" y="1764406"/>
            <a:ext cx="2071576" cy="9304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what is coordinate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97" y="3013654"/>
            <a:ext cx="2071577" cy="1004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what is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96" y="4330459"/>
            <a:ext cx="2071577" cy="106578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669697" y="-111398"/>
            <a:ext cx="1086976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b="1" dirty="0" smtClean="0"/>
              <a:t>Summative test</a:t>
            </a:r>
            <a:endParaRPr lang="en-PH" b="1" dirty="0"/>
          </a:p>
        </p:txBody>
      </p:sp>
      <p:sp>
        <p:nvSpPr>
          <p:cNvPr id="9" name="TextBox 8"/>
          <p:cNvSpPr txBox="1"/>
          <p:nvPr/>
        </p:nvSpPr>
        <p:spPr>
          <a:xfrm>
            <a:off x="1004261" y="1471881"/>
            <a:ext cx="1305165" cy="369332"/>
          </a:xfrm>
          <a:prstGeom prst="rect">
            <a:avLst/>
          </a:prstGeom>
          <a:noFill/>
        </p:spPr>
        <p:txBody>
          <a:bodyPr wrap="none" rtlCol="0">
            <a:spAutoFit/>
          </a:bodyPr>
          <a:lstStyle/>
          <a:p>
            <a:r>
              <a:rPr lang="en-US" dirty="0" smtClean="0"/>
              <a:t>DIAGRAM</a:t>
            </a:r>
            <a:endParaRPr lang="en-PH" dirty="0"/>
          </a:p>
        </p:txBody>
      </p:sp>
      <p:sp>
        <p:nvSpPr>
          <p:cNvPr id="10" name="TextBox 9"/>
          <p:cNvSpPr txBox="1"/>
          <p:nvPr/>
        </p:nvSpPr>
        <p:spPr>
          <a:xfrm>
            <a:off x="752156" y="2721596"/>
            <a:ext cx="1816523" cy="369332"/>
          </a:xfrm>
          <a:prstGeom prst="rect">
            <a:avLst/>
          </a:prstGeom>
          <a:noFill/>
        </p:spPr>
        <p:txBody>
          <a:bodyPr wrap="none" rtlCol="0">
            <a:spAutoFit/>
          </a:bodyPr>
          <a:lstStyle/>
          <a:p>
            <a:r>
              <a:rPr lang="en-US" dirty="0" smtClean="0"/>
              <a:t>COORDINATES</a:t>
            </a:r>
            <a:endParaRPr lang="en-PH" dirty="0"/>
          </a:p>
        </p:txBody>
      </p:sp>
      <p:sp>
        <p:nvSpPr>
          <p:cNvPr id="11" name="TextBox 10"/>
          <p:cNvSpPr txBox="1"/>
          <p:nvPr/>
        </p:nvSpPr>
        <p:spPr>
          <a:xfrm>
            <a:off x="1163120" y="4036385"/>
            <a:ext cx="990977" cy="369332"/>
          </a:xfrm>
          <a:prstGeom prst="rect">
            <a:avLst/>
          </a:prstGeom>
          <a:noFill/>
        </p:spPr>
        <p:txBody>
          <a:bodyPr wrap="none" rtlCol="0">
            <a:spAutoFit/>
          </a:bodyPr>
          <a:lstStyle/>
          <a:p>
            <a:r>
              <a:rPr lang="en-US" dirty="0" smtClean="0"/>
              <a:t>GRAPH</a:t>
            </a:r>
            <a:endParaRPr lang="en-PH" dirty="0"/>
          </a:p>
        </p:txBody>
      </p:sp>
      <p:sp>
        <p:nvSpPr>
          <p:cNvPr id="12" name="TextBox 11"/>
          <p:cNvSpPr txBox="1"/>
          <p:nvPr/>
        </p:nvSpPr>
        <p:spPr>
          <a:xfrm>
            <a:off x="1175999" y="821018"/>
            <a:ext cx="10323660" cy="646331"/>
          </a:xfrm>
          <a:prstGeom prst="rect">
            <a:avLst/>
          </a:prstGeom>
          <a:noFill/>
        </p:spPr>
        <p:txBody>
          <a:bodyPr wrap="none" rtlCol="0">
            <a:spAutoFit/>
          </a:bodyPr>
          <a:lstStyle/>
          <a:p>
            <a:r>
              <a:rPr lang="en-US" dirty="0" smtClean="0"/>
              <a:t>Instruction:  	Fill in the blanks with the correct answer. The correct answers will be taken from</a:t>
            </a:r>
          </a:p>
          <a:p>
            <a:r>
              <a:rPr lang="en-US" dirty="0"/>
              <a:t>	</a:t>
            </a:r>
            <a:r>
              <a:rPr lang="en-US" dirty="0" smtClean="0"/>
              <a:t>		the box.</a:t>
            </a:r>
            <a:endParaRPr lang="en-PH" dirty="0"/>
          </a:p>
        </p:txBody>
      </p:sp>
      <p:sp>
        <p:nvSpPr>
          <p:cNvPr id="13" name="Rectangle 12"/>
          <p:cNvSpPr/>
          <p:nvPr/>
        </p:nvSpPr>
        <p:spPr>
          <a:xfrm>
            <a:off x="309093" y="1500381"/>
            <a:ext cx="2781837" cy="5248150"/>
          </a:xfrm>
          <a:prstGeom prst="rect">
            <a:avLst/>
          </a:prstGeom>
          <a:noFill/>
          <a:ln w="571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26" name="Picture 2" descr="Image result for simple interval f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61" y="5783148"/>
            <a:ext cx="2018099" cy="9026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62852" y="5493713"/>
            <a:ext cx="1326004" cy="369332"/>
          </a:xfrm>
          <a:prstGeom prst="rect">
            <a:avLst/>
          </a:prstGeom>
          <a:noFill/>
        </p:spPr>
        <p:txBody>
          <a:bodyPr wrap="none" rtlCol="0">
            <a:spAutoFit/>
          </a:bodyPr>
          <a:lstStyle/>
          <a:p>
            <a:r>
              <a:rPr lang="en-US" dirty="0" smtClean="0"/>
              <a:t>INTERVALS</a:t>
            </a:r>
            <a:endParaRPr lang="en-PH" dirty="0"/>
          </a:p>
        </p:txBody>
      </p:sp>
    </p:spTree>
    <p:extLst>
      <p:ext uri="{BB962C8B-B14F-4D97-AF65-F5344CB8AC3E}">
        <p14:creationId xmlns:p14="http://schemas.microsoft.com/office/powerpoint/2010/main" val="1029026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1124982"/>
            <a:ext cx="10869769" cy="1293028"/>
          </a:xfrm>
        </p:spPr>
        <p:txBody>
          <a:bodyPr/>
          <a:lstStyle/>
          <a:p>
            <a:pPr algn="ctr"/>
            <a:r>
              <a:rPr lang="en-US" b="1" dirty="0" smtClean="0"/>
              <a:t>Summative test</a:t>
            </a:r>
            <a:endParaRPr lang="en-PH" b="1" dirty="0"/>
          </a:p>
        </p:txBody>
      </p:sp>
      <p:sp>
        <p:nvSpPr>
          <p:cNvPr id="3" name="TextBox 2"/>
          <p:cNvSpPr txBox="1"/>
          <p:nvPr/>
        </p:nvSpPr>
        <p:spPr>
          <a:xfrm>
            <a:off x="708338" y="2311791"/>
            <a:ext cx="4352474" cy="369332"/>
          </a:xfrm>
          <a:prstGeom prst="rect">
            <a:avLst/>
          </a:prstGeom>
          <a:noFill/>
        </p:spPr>
        <p:txBody>
          <a:bodyPr wrap="none" rtlCol="0">
            <a:spAutoFit/>
          </a:bodyPr>
          <a:lstStyle/>
          <a:p>
            <a:r>
              <a:rPr lang="en-US" dirty="0" smtClean="0"/>
              <a:t>Write the letter of the correct answer.</a:t>
            </a:r>
            <a:endParaRPr lang="en-PH" dirty="0"/>
          </a:p>
        </p:txBody>
      </p:sp>
      <p:sp>
        <p:nvSpPr>
          <p:cNvPr id="5" name="Rectangle 4"/>
          <p:cNvSpPr/>
          <p:nvPr/>
        </p:nvSpPr>
        <p:spPr>
          <a:xfrm>
            <a:off x="798489" y="2967335"/>
            <a:ext cx="9981127" cy="3416320"/>
          </a:xfrm>
          <a:prstGeom prst="rect">
            <a:avLst/>
          </a:prstGeom>
        </p:spPr>
        <p:txBody>
          <a:bodyPr wrap="square">
            <a:spAutoFit/>
          </a:bodyPr>
          <a:lstStyle/>
          <a:p>
            <a:pPr algn="just"/>
            <a:r>
              <a:rPr lang="en-PH" dirty="0" smtClean="0"/>
              <a:t>_______8. If </a:t>
            </a:r>
            <a:r>
              <a:rPr lang="en-PH" dirty="0"/>
              <a:t>an object does not change its position at a given time interval, then it is at </a:t>
            </a:r>
            <a:r>
              <a:rPr lang="en-PH" dirty="0" smtClean="0"/>
              <a:t>			  rest or accelerating and  </a:t>
            </a:r>
            <a:r>
              <a:rPr lang="en-PH" dirty="0"/>
              <a:t>its speed </a:t>
            </a:r>
            <a:r>
              <a:rPr lang="en-PH" dirty="0" smtClean="0"/>
              <a:t>is_______ :</a:t>
            </a:r>
          </a:p>
          <a:p>
            <a:pPr algn="just"/>
            <a:endParaRPr lang="en-US" dirty="0"/>
          </a:p>
          <a:p>
            <a:pPr algn="just"/>
            <a:r>
              <a:rPr lang="en-US" dirty="0" smtClean="0"/>
              <a:t>		a.  One		c.  Two</a:t>
            </a:r>
          </a:p>
          <a:p>
            <a:pPr algn="just"/>
            <a:r>
              <a:rPr lang="en-US" dirty="0"/>
              <a:t>	</a:t>
            </a:r>
            <a:r>
              <a:rPr lang="en-US" dirty="0" smtClean="0"/>
              <a:t>	b.  Zero		d.  Six</a:t>
            </a:r>
          </a:p>
          <a:p>
            <a:pPr algn="just"/>
            <a:endParaRPr lang="en-US" dirty="0"/>
          </a:p>
          <a:p>
            <a:pPr algn="just"/>
            <a:r>
              <a:rPr lang="en-US" dirty="0" smtClean="0"/>
              <a:t>_______9. If </a:t>
            </a:r>
            <a:r>
              <a:rPr lang="en-US" dirty="0"/>
              <a:t>an object covers equal distance at equal intervals of time, then it is </a:t>
            </a:r>
            <a:r>
              <a:rPr lang="en-US" dirty="0" smtClean="0"/>
              <a:t>moving</a:t>
            </a:r>
          </a:p>
          <a:p>
            <a:pPr algn="just"/>
            <a:r>
              <a:rPr lang="en-US" dirty="0"/>
              <a:t>	</a:t>
            </a:r>
            <a:r>
              <a:rPr lang="en-US" dirty="0" smtClean="0"/>
              <a:t>	 </a:t>
            </a:r>
            <a:r>
              <a:rPr lang="en-US" dirty="0"/>
              <a:t>at </a:t>
            </a:r>
            <a:r>
              <a:rPr lang="en-US" dirty="0" smtClean="0"/>
              <a:t>________________.</a:t>
            </a:r>
          </a:p>
          <a:p>
            <a:pPr algn="just"/>
            <a:endParaRPr lang="en-US" dirty="0"/>
          </a:p>
          <a:p>
            <a:pPr algn="just"/>
            <a:r>
              <a:rPr lang="en-US" dirty="0" smtClean="0"/>
              <a:t>		a.  Constant speed			c.  Instantaneous  speed</a:t>
            </a:r>
          </a:p>
          <a:p>
            <a:pPr algn="just"/>
            <a:r>
              <a:rPr lang="en-US" dirty="0"/>
              <a:t>	</a:t>
            </a:r>
            <a:r>
              <a:rPr lang="en-US" dirty="0" smtClean="0"/>
              <a:t>	b.  Acceleration				d.  Not in constant speed</a:t>
            </a:r>
            <a:endParaRPr lang="en-US" dirty="0"/>
          </a:p>
          <a:p>
            <a:pPr algn="just"/>
            <a:endParaRPr lang="en-PH" dirty="0"/>
          </a:p>
        </p:txBody>
      </p:sp>
    </p:spTree>
    <p:extLst>
      <p:ext uri="{BB962C8B-B14F-4D97-AF65-F5344CB8AC3E}">
        <p14:creationId xmlns:p14="http://schemas.microsoft.com/office/powerpoint/2010/main" val="13558270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1124982"/>
            <a:ext cx="10869769" cy="1293028"/>
          </a:xfrm>
        </p:spPr>
        <p:txBody>
          <a:bodyPr/>
          <a:lstStyle/>
          <a:p>
            <a:pPr algn="ctr"/>
            <a:r>
              <a:rPr lang="en-US" b="1" dirty="0" smtClean="0"/>
              <a:t>Summative test</a:t>
            </a:r>
            <a:endParaRPr lang="en-PH" b="1" dirty="0"/>
          </a:p>
        </p:txBody>
      </p:sp>
      <p:pic>
        <p:nvPicPr>
          <p:cNvPr id="2" name="Picture 1"/>
          <p:cNvPicPr>
            <a:picLocks noChangeAspect="1"/>
          </p:cNvPicPr>
          <p:nvPr/>
        </p:nvPicPr>
        <p:blipFill rotWithShape="1">
          <a:blip r:embed="rId2"/>
          <a:srcRect l="7754" t="23027" r="2305" b="11900"/>
          <a:stretch/>
        </p:blipFill>
        <p:spPr>
          <a:xfrm>
            <a:off x="1435922" y="3881451"/>
            <a:ext cx="9569003" cy="2240924"/>
          </a:xfrm>
          <a:prstGeom prst="rect">
            <a:avLst/>
          </a:prstGeom>
        </p:spPr>
      </p:pic>
      <p:sp>
        <p:nvSpPr>
          <p:cNvPr id="3" name="TextBox 2"/>
          <p:cNvSpPr txBox="1"/>
          <p:nvPr/>
        </p:nvSpPr>
        <p:spPr>
          <a:xfrm>
            <a:off x="708338" y="2311791"/>
            <a:ext cx="11024172" cy="1569660"/>
          </a:xfrm>
          <a:prstGeom prst="rect">
            <a:avLst/>
          </a:prstGeom>
          <a:noFill/>
        </p:spPr>
        <p:txBody>
          <a:bodyPr wrap="none" rtlCol="0">
            <a:spAutoFit/>
          </a:bodyPr>
          <a:lstStyle/>
          <a:p>
            <a:r>
              <a:rPr lang="en-US" sz="2400" dirty="0" smtClean="0"/>
              <a:t>Write the letter of the correct answer.</a:t>
            </a:r>
          </a:p>
          <a:p>
            <a:endParaRPr lang="en-US" sz="2400" dirty="0" smtClean="0"/>
          </a:p>
          <a:p>
            <a:r>
              <a:rPr lang="en-US" sz="2400" dirty="0" smtClean="0"/>
              <a:t>10.  Which graph best matches a person sitting on a bench and waiting?</a:t>
            </a:r>
            <a:endParaRPr lang="en-US" sz="2400" dirty="0"/>
          </a:p>
          <a:p>
            <a:endParaRPr lang="en-PH" sz="2400" dirty="0"/>
          </a:p>
        </p:txBody>
      </p:sp>
    </p:spTree>
    <p:extLst>
      <p:ext uri="{BB962C8B-B14F-4D97-AF65-F5344CB8AC3E}">
        <p14:creationId xmlns:p14="http://schemas.microsoft.com/office/powerpoint/2010/main" val="1960380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65125"/>
            <a:ext cx="8610600" cy="1293028"/>
          </a:xfrm>
        </p:spPr>
        <p:txBody>
          <a:bodyPr/>
          <a:lstStyle/>
          <a:p>
            <a:r>
              <a:rPr lang="en-US" dirty="0" smtClean="0"/>
              <a:t>PRE-ASSESSMENT</a:t>
            </a:r>
            <a:endParaRPr lang="en-PH" dirty="0"/>
          </a:p>
        </p:txBody>
      </p:sp>
      <p:sp>
        <p:nvSpPr>
          <p:cNvPr id="3" name="Content Placeholder 2"/>
          <p:cNvSpPr>
            <a:spLocks noGrp="1"/>
          </p:cNvSpPr>
          <p:nvPr>
            <p:ph idx="1"/>
          </p:nvPr>
        </p:nvSpPr>
        <p:spPr>
          <a:xfrm>
            <a:off x="685800" y="1361935"/>
            <a:ext cx="10820400" cy="3892646"/>
          </a:xfrm>
        </p:spPr>
        <p:txBody>
          <a:bodyPr>
            <a:normAutofit/>
          </a:bodyPr>
          <a:lstStyle/>
          <a:p>
            <a:pPr marL="457200" indent="-457200">
              <a:buAutoNum type="arabicPeriod" startAt="7"/>
            </a:pPr>
            <a:r>
              <a:rPr lang="en-US" dirty="0" smtClean="0"/>
              <a:t>The speeds of a bus traveling on a straight road are given in the following table.</a:t>
            </a:r>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Which of the following statement(s) is (are) correct?</a:t>
            </a:r>
            <a:endParaRPr lang="en-US" dirty="0"/>
          </a:p>
          <a:p>
            <a:pPr marL="0" indent="0">
              <a:buNone/>
            </a:pPr>
            <a:endParaRPr lang="en-US" dirty="0" smtClean="0"/>
          </a:p>
          <a:p>
            <a:pPr marL="0" indent="0">
              <a:buNone/>
            </a:pPr>
            <a:endParaRPr lang="en-US" dirty="0"/>
          </a:p>
          <a:p>
            <a:pPr marL="0" indent="0">
              <a:buNone/>
            </a:pP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374692364"/>
              </p:ext>
            </p:extLst>
          </p:nvPr>
        </p:nvGraphicFramePr>
        <p:xfrm>
          <a:off x="437880" y="2142454"/>
          <a:ext cx="11068320" cy="741680"/>
        </p:xfrm>
        <a:graphic>
          <a:graphicData uri="http://schemas.openxmlformats.org/drawingml/2006/table">
            <a:tbl>
              <a:tblPr firstRow="1" bandRow="1">
                <a:tableStyleId>{616DA210-FB5B-4158-B5E0-FEB733F419BA}</a:tableStyleId>
              </a:tblPr>
              <a:tblGrid>
                <a:gridCol w="1844720"/>
                <a:gridCol w="1844720"/>
                <a:gridCol w="1844720"/>
                <a:gridCol w="1844720"/>
                <a:gridCol w="1844720"/>
                <a:gridCol w="1844720"/>
              </a:tblGrid>
              <a:tr h="370840">
                <a:tc>
                  <a:txBody>
                    <a:bodyPr/>
                    <a:lstStyle/>
                    <a:p>
                      <a:pPr algn="ctr"/>
                      <a:r>
                        <a:rPr lang="en-US" dirty="0" smtClean="0"/>
                        <a:t>Time, t(s)</a:t>
                      </a:r>
                      <a:endParaRPr lang="en-PH" dirty="0"/>
                    </a:p>
                  </a:txBody>
                  <a:tcPr/>
                </a:tc>
                <a:tc>
                  <a:txBody>
                    <a:bodyPr/>
                    <a:lstStyle/>
                    <a:p>
                      <a:pPr algn="ctr"/>
                      <a:r>
                        <a:rPr lang="en-US" b="0" dirty="0" smtClean="0"/>
                        <a:t>0</a:t>
                      </a:r>
                      <a:endParaRPr lang="en-PH" b="0" dirty="0"/>
                    </a:p>
                  </a:txBody>
                  <a:tcPr/>
                </a:tc>
                <a:tc>
                  <a:txBody>
                    <a:bodyPr/>
                    <a:lstStyle/>
                    <a:p>
                      <a:pPr algn="ctr"/>
                      <a:r>
                        <a:rPr lang="en-US" b="0" dirty="0" smtClean="0"/>
                        <a:t>1</a:t>
                      </a:r>
                      <a:endParaRPr lang="en-PH" b="0" dirty="0"/>
                    </a:p>
                  </a:txBody>
                  <a:tcPr/>
                </a:tc>
                <a:tc>
                  <a:txBody>
                    <a:bodyPr/>
                    <a:lstStyle/>
                    <a:p>
                      <a:pPr algn="ctr"/>
                      <a:r>
                        <a:rPr lang="en-US" b="0" dirty="0" smtClean="0"/>
                        <a:t>2</a:t>
                      </a:r>
                      <a:endParaRPr lang="en-PH" b="0" dirty="0"/>
                    </a:p>
                  </a:txBody>
                  <a:tcPr/>
                </a:tc>
                <a:tc>
                  <a:txBody>
                    <a:bodyPr/>
                    <a:lstStyle/>
                    <a:p>
                      <a:pPr algn="ctr"/>
                      <a:r>
                        <a:rPr lang="en-US" b="0" dirty="0" smtClean="0"/>
                        <a:t>3</a:t>
                      </a:r>
                      <a:endParaRPr lang="en-PH" b="0" dirty="0"/>
                    </a:p>
                  </a:txBody>
                  <a:tcPr/>
                </a:tc>
                <a:tc>
                  <a:txBody>
                    <a:bodyPr/>
                    <a:lstStyle/>
                    <a:p>
                      <a:pPr algn="ctr"/>
                      <a:r>
                        <a:rPr lang="en-US" b="0" dirty="0" smtClean="0"/>
                        <a:t>4</a:t>
                      </a:r>
                      <a:endParaRPr lang="en-PH" b="0" dirty="0"/>
                    </a:p>
                  </a:txBody>
                  <a:tcPr/>
                </a:tc>
              </a:tr>
              <a:tr h="370840">
                <a:tc>
                  <a:txBody>
                    <a:bodyPr/>
                    <a:lstStyle/>
                    <a:p>
                      <a:pPr algn="ctr"/>
                      <a:r>
                        <a:rPr lang="en-US" b="1" dirty="0" smtClean="0"/>
                        <a:t>Speed,</a:t>
                      </a:r>
                      <a:r>
                        <a:rPr lang="en-US" b="1" baseline="0" dirty="0" smtClean="0"/>
                        <a:t> v (m/s)</a:t>
                      </a:r>
                      <a:endParaRPr lang="en-PH" b="1" dirty="0"/>
                    </a:p>
                  </a:txBody>
                  <a:tcPr/>
                </a:tc>
                <a:tc>
                  <a:txBody>
                    <a:bodyPr/>
                    <a:lstStyle/>
                    <a:p>
                      <a:pPr algn="ctr"/>
                      <a:r>
                        <a:rPr lang="en-US" dirty="0" smtClean="0"/>
                        <a:t>0</a:t>
                      </a:r>
                      <a:endParaRPr lang="en-PH" dirty="0"/>
                    </a:p>
                  </a:txBody>
                  <a:tcPr/>
                </a:tc>
                <a:tc>
                  <a:txBody>
                    <a:bodyPr/>
                    <a:lstStyle/>
                    <a:p>
                      <a:pPr algn="ctr"/>
                      <a:r>
                        <a:rPr lang="en-US" dirty="0" smtClean="0"/>
                        <a:t>2</a:t>
                      </a:r>
                      <a:endParaRPr lang="en-PH" dirty="0"/>
                    </a:p>
                  </a:txBody>
                  <a:tcPr/>
                </a:tc>
                <a:tc>
                  <a:txBody>
                    <a:bodyPr/>
                    <a:lstStyle/>
                    <a:p>
                      <a:pPr algn="ctr"/>
                      <a:r>
                        <a:rPr lang="en-US" dirty="0" smtClean="0"/>
                        <a:t>4</a:t>
                      </a:r>
                      <a:endParaRPr lang="en-PH" dirty="0"/>
                    </a:p>
                  </a:txBody>
                  <a:tcPr/>
                </a:tc>
                <a:tc>
                  <a:txBody>
                    <a:bodyPr/>
                    <a:lstStyle/>
                    <a:p>
                      <a:pPr algn="ctr"/>
                      <a:r>
                        <a:rPr lang="en-US" dirty="0" smtClean="0"/>
                        <a:t>6</a:t>
                      </a:r>
                      <a:endParaRPr lang="en-PH" dirty="0"/>
                    </a:p>
                  </a:txBody>
                  <a:tcPr/>
                </a:tc>
                <a:tc>
                  <a:txBody>
                    <a:bodyPr/>
                    <a:lstStyle/>
                    <a:p>
                      <a:pPr algn="ctr"/>
                      <a:r>
                        <a:rPr lang="en-US" dirty="0" smtClean="0"/>
                        <a:t>8</a:t>
                      </a:r>
                      <a:endParaRPr lang="en-PH" dirty="0"/>
                    </a:p>
                  </a:txBody>
                  <a:tcPr/>
                </a:tc>
              </a:tr>
            </a:tbl>
          </a:graphicData>
        </a:graphic>
      </p:graphicFrame>
      <p:sp>
        <p:nvSpPr>
          <p:cNvPr id="7" name="TextBox 6"/>
          <p:cNvSpPr txBox="1"/>
          <p:nvPr/>
        </p:nvSpPr>
        <p:spPr>
          <a:xfrm>
            <a:off x="479738" y="3928054"/>
            <a:ext cx="6705682" cy="1200329"/>
          </a:xfrm>
          <a:prstGeom prst="rect">
            <a:avLst/>
          </a:prstGeom>
          <a:solidFill>
            <a:schemeClr val="tx1"/>
          </a:solidFill>
          <a:ln>
            <a:solidFill>
              <a:schemeClr val="accent1"/>
            </a:solidFill>
          </a:ln>
        </p:spPr>
        <p:txBody>
          <a:bodyPr wrap="none" rtlCol="0">
            <a:spAutoFit/>
          </a:bodyPr>
          <a:lstStyle/>
          <a:p>
            <a:pPr marL="400050" indent="-400050">
              <a:buAutoNum type="romanUcPeriod"/>
            </a:pPr>
            <a:r>
              <a:rPr lang="en-US" i="1" dirty="0" smtClean="0">
                <a:solidFill>
                  <a:schemeClr val="bg1"/>
                </a:solidFill>
              </a:rPr>
              <a:t>The bus travels 16 m in 4s.</a:t>
            </a:r>
          </a:p>
          <a:p>
            <a:pPr marL="400050" indent="-400050">
              <a:buAutoNum type="romanUcPeriod"/>
            </a:pPr>
            <a:r>
              <a:rPr lang="en-US" i="1" dirty="0">
                <a:solidFill>
                  <a:schemeClr val="bg1"/>
                </a:solidFill>
              </a:rPr>
              <a:t> </a:t>
            </a:r>
            <a:r>
              <a:rPr lang="en-US" i="1" dirty="0" smtClean="0">
                <a:solidFill>
                  <a:schemeClr val="bg1"/>
                </a:solidFill>
              </a:rPr>
              <a:t>The bus travels with an average speed f 4 m/s/s.</a:t>
            </a:r>
          </a:p>
          <a:p>
            <a:pPr marL="400050" indent="-400050">
              <a:buAutoNum type="romanUcPeriod"/>
            </a:pPr>
            <a:r>
              <a:rPr lang="en-US" i="1" dirty="0">
                <a:solidFill>
                  <a:schemeClr val="bg1"/>
                </a:solidFill>
              </a:rPr>
              <a:t> </a:t>
            </a:r>
            <a:r>
              <a:rPr lang="en-US" i="1" dirty="0" smtClean="0">
                <a:solidFill>
                  <a:schemeClr val="bg1"/>
                </a:solidFill>
              </a:rPr>
              <a:t>The bus travels with a uniform acceleration of 2 m/s/s.</a:t>
            </a:r>
          </a:p>
          <a:p>
            <a:pPr marL="400050" indent="-400050">
              <a:buAutoNum type="romanUcPeriod"/>
            </a:pPr>
            <a:r>
              <a:rPr lang="en-US" i="1" dirty="0">
                <a:solidFill>
                  <a:schemeClr val="bg1"/>
                </a:solidFill>
              </a:rPr>
              <a:t> </a:t>
            </a:r>
            <a:r>
              <a:rPr lang="en-US" i="1" dirty="0" smtClean="0">
                <a:solidFill>
                  <a:schemeClr val="bg1"/>
                </a:solidFill>
              </a:rPr>
              <a:t>The instantaneous acceleration of the bus is 2 m/s/s.</a:t>
            </a:r>
            <a:endParaRPr lang="en-PH" i="1" dirty="0"/>
          </a:p>
        </p:txBody>
      </p:sp>
      <p:sp>
        <p:nvSpPr>
          <p:cNvPr id="5" name="TextBox 4"/>
          <p:cNvSpPr txBox="1"/>
          <p:nvPr/>
        </p:nvSpPr>
        <p:spPr>
          <a:xfrm>
            <a:off x="685800" y="5692460"/>
            <a:ext cx="3353803" cy="923330"/>
          </a:xfrm>
          <a:prstGeom prst="rect">
            <a:avLst/>
          </a:prstGeom>
          <a:noFill/>
        </p:spPr>
        <p:txBody>
          <a:bodyPr wrap="none" rtlCol="0">
            <a:spAutoFit/>
          </a:bodyPr>
          <a:lstStyle/>
          <a:p>
            <a:pPr marL="342900" indent="-342900">
              <a:buAutoNum type="alphaUcPeriod"/>
            </a:pPr>
            <a:r>
              <a:rPr lang="en-US" dirty="0" smtClean="0"/>
              <a:t>II only		C.  III only</a:t>
            </a:r>
          </a:p>
          <a:p>
            <a:pPr marL="342900" indent="-342900">
              <a:buAutoNum type="alphaUcPeriod"/>
            </a:pPr>
            <a:r>
              <a:rPr lang="en-US" dirty="0" smtClean="0"/>
              <a:t>II ,III &amp;IV		D.  III and IV</a:t>
            </a:r>
          </a:p>
          <a:p>
            <a:pPr marL="342900" indent="-342900">
              <a:buAutoNum type="alphaUcPeriod"/>
            </a:pPr>
            <a:endParaRPr lang="en-PH" dirty="0"/>
          </a:p>
        </p:txBody>
      </p:sp>
    </p:spTree>
    <p:extLst>
      <p:ext uri="{BB962C8B-B14F-4D97-AF65-F5344CB8AC3E}">
        <p14:creationId xmlns:p14="http://schemas.microsoft.com/office/powerpoint/2010/main" val="2021204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1124982"/>
            <a:ext cx="10869769" cy="1293028"/>
          </a:xfrm>
        </p:spPr>
        <p:txBody>
          <a:bodyPr/>
          <a:lstStyle/>
          <a:p>
            <a:pPr algn="ctr"/>
            <a:r>
              <a:rPr lang="en-US" b="1" dirty="0" smtClean="0"/>
              <a:t>Summative test</a:t>
            </a:r>
            <a:endParaRPr lang="en-PH" b="1" dirty="0"/>
          </a:p>
        </p:txBody>
      </p:sp>
      <p:pic>
        <p:nvPicPr>
          <p:cNvPr id="6" name="Picture 5"/>
          <p:cNvPicPr>
            <a:picLocks noChangeAspect="1"/>
          </p:cNvPicPr>
          <p:nvPr/>
        </p:nvPicPr>
        <p:blipFill rotWithShape="1">
          <a:blip r:embed="rId2"/>
          <a:srcRect l="8804" t="25716" r="552" b="13437"/>
          <a:stretch/>
        </p:blipFill>
        <p:spPr>
          <a:xfrm>
            <a:off x="1722784" y="3934661"/>
            <a:ext cx="9488556" cy="2305879"/>
          </a:xfrm>
          <a:prstGeom prst="rect">
            <a:avLst/>
          </a:prstGeom>
        </p:spPr>
      </p:pic>
      <p:sp>
        <p:nvSpPr>
          <p:cNvPr id="7" name="TextBox 6"/>
          <p:cNvSpPr txBox="1"/>
          <p:nvPr/>
        </p:nvSpPr>
        <p:spPr>
          <a:xfrm>
            <a:off x="946877" y="2418010"/>
            <a:ext cx="10732425" cy="1569660"/>
          </a:xfrm>
          <a:prstGeom prst="rect">
            <a:avLst/>
          </a:prstGeom>
          <a:noFill/>
        </p:spPr>
        <p:txBody>
          <a:bodyPr wrap="none" rtlCol="0">
            <a:spAutoFit/>
          </a:bodyPr>
          <a:lstStyle/>
          <a:p>
            <a:r>
              <a:rPr lang="en-US" sz="2400" dirty="0" smtClean="0"/>
              <a:t>Write the letter of the correct answer.</a:t>
            </a:r>
          </a:p>
          <a:p>
            <a:endParaRPr lang="en-US" sz="2400" dirty="0" smtClean="0"/>
          </a:p>
          <a:p>
            <a:r>
              <a:rPr lang="en-US" sz="2400" dirty="0" smtClean="0"/>
              <a:t>11.  Which graph best matches a person walking at a constant speed?</a:t>
            </a:r>
            <a:endParaRPr lang="en-US" sz="2400" dirty="0"/>
          </a:p>
          <a:p>
            <a:endParaRPr lang="en-PH" sz="2400" dirty="0"/>
          </a:p>
        </p:txBody>
      </p:sp>
    </p:spTree>
    <p:extLst>
      <p:ext uri="{BB962C8B-B14F-4D97-AF65-F5344CB8AC3E}">
        <p14:creationId xmlns:p14="http://schemas.microsoft.com/office/powerpoint/2010/main" val="40675634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1124982"/>
            <a:ext cx="10869769" cy="1293028"/>
          </a:xfrm>
        </p:spPr>
        <p:txBody>
          <a:bodyPr/>
          <a:lstStyle/>
          <a:p>
            <a:pPr algn="ctr"/>
            <a:r>
              <a:rPr lang="en-US" b="1" dirty="0" smtClean="0"/>
              <a:t>Summative test</a:t>
            </a:r>
            <a:endParaRPr lang="en-PH" b="1" dirty="0"/>
          </a:p>
        </p:txBody>
      </p:sp>
      <p:pic>
        <p:nvPicPr>
          <p:cNvPr id="2" name="Picture 1"/>
          <p:cNvPicPr>
            <a:picLocks noChangeAspect="1"/>
          </p:cNvPicPr>
          <p:nvPr/>
        </p:nvPicPr>
        <p:blipFill rotWithShape="1">
          <a:blip r:embed="rId2"/>
          <a:srcRect l="6897" t="25171" r="2712" b="6750"/>
          <a:stretch/>
        </p:blipFill>
        <p:spPr>
          <a:xfrm>
            <a:off x="1679828" y="3882886"/>
            <a:ext cx="9253215" cy="2133601"/>
          </a:xfrm>
          <a:prstGeom prst="rect">
            <a:avLst/>
          </a:prstGeom>
        </p:spPr>
      </p:pic>
      <p:sp>
        <p:nvSpPr>
          <p:cNvPr id="6" name="TextBox 5"/>
          <p:cNvSpPr txBox="1"/>
          <p:nvPr/>
        </p:nvSpPr>
        <p:spPr>
          <a:xfrm>
            <a:off x="946877" y="2418010"/>
            <a:ext cx="10325262" cy="1569660"/>
          </a:xfrm>
          <a:prstGeom prst="rect">
            <a:avLst/>
          </a:prstGeom>
          <a:noFill/>
        </p:spPr>
        <p:txBody>
          <a:bodyPr wrap="none" rtlCol="0">
            <a:spAutoFit/>
          </a:bodyPr>
          <a:lstStyle/>
          <a:p>
            <a:r>
              <a:rPr lang="en-US" sz="2400" dirty="0" smtClean="0"/>
              <a:t>Write the letter of the correct answer.</a:t>
            </a:r>
          </a:p>
          <a:p>
            <a:endParaRPr lang="en-US" sz="2400" dirty="0" smtClean="0"/>
          </a:p>
          <a:p>
            <a:r>
              <a:rPr lang="en-US" sz="2400" dirty="0" smtClean="0"/>
              <a:t>12.  Which graph best matches away slowing and returning quickly?</a:t>
            </a:r>
            <a:endParaRPr lang="en-US" sz="2400" dirty="0"/>
          </a:p>
          <a:p>
            <a:endParaRPr lang="en-PH" sz="2400" dirty="0"/>
          </a:p>
        </p:txBody>
      </p:sp>
    </p:spTree>
    <p:extLst>
      <p:ext uri="{BB962C8B-B14F-4D97-AF65-F5344CB8AC3E}">
        <p14:creationId xmlns:p14="http://schemas.microsoft.com/office/powerpoint/2010/main" val="5989581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1124982"/>
            <a:ext cx="10869769" cy="1293028"/>
          </a:xfrm>
        </p:spPr>
        <p:txBody>
          <a:bodyPr/>
          <a:lstStyle/>
          <a:p>
            <a:pPr algn="ctr"/>
            <a:r>
              <a:rPr lang="en-US" b="1" dirty="0" smtClean="0"/>
              <a:t>Summative test</a:t>
            </a:r>
            <a:endParaRPr lang="en-PH" b="1" dirty="0"/>
          </a:p>
        </p:txBody>
      </p:sp>
      <p:pic>
        <p:nvPicPr>
          <p:cNvPr id="3" name="Picture 2"/>
          <p:cNvPicPr>
            <a:picLocks noChangeAspect="1"/>
          </p:cNvPicPr>
          <p:nvPr/>
        </p:nvPicPr>
        <p:blipFill rotWithShape="1">
          <a:blip r:embed="rId2"/>
          <a:srcRect l="8936" t="25665" r="8282"/>
          <a:stretch/>
        </p:blipFill>
        <p:spPr>
          <a:xfrm>
            <a:off x="1859501" y="3856382"/>
            <a:ext cx="8998226" cy="2307802"/>
          </a:xfrm>
          <a:prstGeom prst="rect">
            <a:avLst/>
          </a:prstGeom>
        </p:spPr>
      </p:pic>
      <p:sp>
        <p:nvSpPr>
          <p:cNvPr id="7" name="TextBox 6"/>
          <p:cNvSpPr txBox="1"/>
          <p:nvPr/>
        </p:nvSpPr>
        <p:spPr>
          <a:xfrm>
            <a:off x="1129722" y="2418010"/>
            <a:ext cx="7087197" cy="1569660"/>
          </a:xfrm>
          <a:prstGeom prst="rect">
            <a:avLst/>
          </a:prstGeom>
          <a:noFill/>
        </p:spPr>
        <p:txBody>
          <a:bodyPr wrap="none" rtlCol="0">
            <a:spAutoFit/>
          </a:bodyPr>
          <a:lstStyle/>
          <a:p>
            <a:r>
              <a:rPr lang="en-US" sz="2400" dirty="0" smtClean="0"/>
              <a:t>Write the letter of the correct answer.</a:t>
            </a:r>
          </a:p>
          <a:p>
            <a:endParaRPr lang="en-US" sz="2400" dirty="0" smtClean="0"/>
          </a:p>
          <a:p>
            <a:r>
              <a:rPr lang="en-US" sz="2400" dirty="0" smtClean="0"/>
              <a:t>13.  Which person below is moving the fastest?</a:t>
            </a:r>
            <a:endParaRPr lang="en-US" sz="2400" dirty="0"/>
          </a:p>
          <a:p>
            <a:endParaRPr lang="en-PH" sz="2400" dirty="0"/>
          </a:p>
        </p:txBody>
      </p:sp>
    </p:spTree>
    <p:extLst>
      <p:ext uri="{BB962C8B-B14F-4D97-AF65-F5344CB8AC3E}">
        <p14:creationId xmlns:p14="http://schemas.microsoft.com/office/powerpoint/2010/main" val="42300066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1124982"/>
            <a:ext cx="10869769" cy="1293028"/>
          </a:xfrm>
        </p:spPr>
        <p:txBody>
          <a:bodyPr/>
          <a:lstStyle/>
          <a:p>
            <a:pPr algn="ctr"/>
            <a:r>
              <a:rPr lang="en-US" b="1" dirty="0" smtClean="0"/>
              <a:t>Summative test</a:t>
            </a:r>
            <a:endParaRPr lang="en-PH" b="1" dirty="0"/>
          </a:p>
        </p:txBody>
      </p:sp>
      <p:sp>
        <p:nvSpPr>
          <p:cNvPr id="7" name="TextBox 6"/>
          <p:cNvSpPr txBox="1"/>
          <p:nvPr/>
        </p:nvSpPr>
        <p:spPr>
          <a:xfrm>
            <a:off x="1142601" y="2327858"/>
            <a:ext cx="10549683" cy="4893647"/>
          </a:xfrm>
          <a:prstGeom prst="rect">
            <a:avLst/>
          </a:prstGeom>
          <a:noFill/>
        </p:spPr>
        <p:txBody>
          <a:bodyPr wrap="none" rtlCol="0">
            <a:spAutoFit/>
          </a:bodyPr>
          <a:lstStyle/>
          <a:p>
            <a:r>
              <a:rPr lang="en-US" sz="2400" dirty="0" smtClean="0"/>
              <a:t>Write the letter of the correct answer.</a:t>
            </a:r>
          </a:p>
          <a:p>
            <a:endParaRPr lang="en-US" sz="2400" dirty="0" smtClean="0"/>
          </a:p>
          <a:p>
            <a:pPr marL="457200" indent="-457200">
              <a:buAutoNum type="arabicPeriod" startAt="14"/>
            </a:pPr>
            <a:r>
              <a:rPr lang="en-US" sz="2400" dirty="0" smtClean="0"/>
              <a:t> A duck flies 60 meters in 10 seconds. What is the duck’s  speed?</a:t>
            </a:r>
          </a:p>
          <a:p>
            <a:r>
              <a:rPr lang="en-US" sz="2400" dirty="0" smtClean="0"/>
              <a:t>       a.  600 m/s</a:t>
            </a:r>
          </a:p>
          <a:p>
            <a:r>
              <a:rPr lang="en-US" sz="2400" dirty="0"/>
              <a:t>	</a:t>
            </a:r>
            <a:r>
              <a:rPr lang="en-US" sz="2400" dirty="0" smtClean="0"/>
              <a:t>  b.  50 m/s</a:t>
            </a:r>
          </a:p>
          <a:p>
            <a:r>
              <a:rPr lang="en-US" sz="2400" dirty="0"/>
              <a:t>	</a:t>
            </a:r>
            <a:r>
              <a:rPr lang="en-US" sz="2400" dirty="0" smtClean="0"/>
              <a:t>  c.  6 m/s</a:t>
            </a:r>
          </a:p>
          <a:p>
            <a:r>
              <a:rPr lang="en-US" sz="2400" dirty="0"/>
              <a:t> </a:t>
            </a:r>
            <a:r>
              <a:rPr lang="en-US" sz="2400" dirty="0" smtClean="0"/>
              <a:t>       d.  70 m/s</a:t>
            </a:r>
          </a:p>
          <a:p>
            <a:endParaRPr lang="en-US" sz="2400" dirty="0" smtClean="0"/>
          </a:p>
          <a:p>
            <a:pPr marL="457200" indent="-457200">
              <a:buAutoNum type="arabicPeriod" startAt="15"/>
            </a:pPr>
            <a:r>
              <a:rPr lang="en-US" sz="2400" dirty="0" smtClean="0"/>
              <a:t> A beetle crawls 2 cm/minute for ten minutes. How far did it crawl?</a:t>
            </a:r>
          </a:p>
          <a:p>
            <a:r>
              <a:rPr lang="en-US" sz="2400" dirty="0" smtClean="0"/>
              <a:t>       a.  8 centimeters				c.  .20 centimeters</a:t>
            </a:r>
          </a:p>
          <a:p>
            <a:r>
              <a:rPr lang="en-US" sz="2400" dirty="0"/>
              <a:t>	</a:t>
            </a:r>
            <a:r>
              <a:rPr lang="en-US" sz="2400" dirty="0" smtClean="0"/>
              <a:t>  b.  5 centimeters				d.  20 centimeters</a:t>
            </a:r>
          </a:p>
          <a:p>
            <a:endParaRPr lang="en-US" sz="2400" dirty="0"/>
          </a:p>
          <a:p>
            <a:endParaRPr lang="en-PH" sz="2400" dirty="0"/>
          </a:p>
        </p:txBody>
      </p:sp>
    </p:spTree>
    <p:extLst>
      <p:ext uri="{BB962C8B-B14F-4D97-AF65-F5344CB8AC3E}">
        <p14:creationId xmlns:p14="http://schemas.microsoft.com/office/powerpoint/2010/main" val="56290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1124982"/>
            <a:ext cx="10869769" cy="1293028"/>
          </a:xfrm>
        </p:spPr>
        <p:txBody>
          <a:bodyPr/>
          <a:lstStyle/>
          <a:p>
            <a:pPr algn="ctr"/>
            <a:r>
              <a:rPr lang="en-US" b="1" dirty="0" smtClean="0"/>
              <a:t>Summative test</a:t>
            </a:r>
            <a:endParaRPr lang="en-PH" b="1" dirty="0"/>
          </a:p>
        </p:txBody>
      </p:sp>
      <p:sp>
        <p:nvSpPr>
          <p:cNvPr id="7" name="TextBox 6"/>
          <p:cNvSpPr txBox="1"/>
          <p:nvPr/>
        </p:nvSpPr>
        <p:spPr>
          <a:xfrm>
            <a:off x="1142601" y="2263463"/>
            <a:ext cx="7523213" cy="4893647"/>
          </a:xfrm>
          <a:prstGeom prst="rect">
            <a:avLst/>
          </a:prstGeom>
          <a:noFill/>
        </p:spPr>
        <p:txBody>
          <a:bodyPr wrap="none" rtlCol="0">
            <a:spAutoFit/>
          </a:bodyPr>
          <a:lstStyle/>
          <a:p>
            <a:r>
              <a:rPr lang="en-US" sz="2400" dirty="0" smtClean="0"/>
              <a:t>Write the letter of the correct answer.</a:t>
            </a:r>
          </a:p>
          <a:p>
            <a:endParaRPr lang="en-US" sz="2400" dirty="0" smtClean="0"/>
          </a:p>
          <a:p>
            <a:r>
              <a:rPr lang="en-US" sz="2400" dirty="0" smtClean="0"/>
              <a:t>16.  A force is described as…..</a:t>
            </a:r>
          </a:p>
          <a:p>
            <a:r>
              <a:rPr lang="en-US" sz="2400" dirty="0" smtClean="0"/>
              <a:t>       a.  A push only</a:t>
            </a:r>
          </a:p>
          <a:p>
            <a:r>
              <a:rPr lang="en-US" sz="2400" dirty="0"/>
              <a:t>	</a:t>
            </a:r>
            <a:r>
              <a:rPr lang="en-US" sz="2400" dirty="0" smtClean="0"/>
              <a:t>  b.  A pull only</a:t>
            </a:r>
          </a:p>
          <a:p>
            <a:r>
              <a:rPr lang="en-US" sz="2400" dirty="0"/>
              <a:t>	</a:t>
            </a:r>
            <a:r>
              <a:rPr lang="en-US" sz="2400" dirty="0" smtClean="0"/>
              <a:t>  c.  A push or a pull</a:t>
            </a:r>
          </a:p>
          <a:p>
            <a:r>
              <a:rPr lang="en-US" sz="2400" dirty="0"/>
              <a:t> </a:t>
            </a:r>
            <a:r>
              <a:rPr lang="en-US" sz="2400" dirty="0" smtClean="0"/>
              <a:t>       d.  None of the above</a:t>
            </a:r>
          </a:p>
          <a:p>
            <a:endParaRPr lang="en-US" sz="2400" dirty="0" smtClean="0"/>
          </a:p>
          <a:p>
            <a:r>
              <a:rPr lang="en-US" sz="2400" dirty="0" smtClean="0"/>
              <a:t>17.  What unit do scientists use to measure force?</a:t>
            </a:r>
          </a:p>
          <a:p>
            <a:r>
              <a:rPr lang="en-US" sz="2400" dirty="0" smtClean="0"/>
              <a:t>       a.  Newton				c.  Meters</a:t>
            </a:r>
          </a:p>
          <a:p>
            <a:r>
              <a:rPr lang="en-US" sz="2400" dirty="0"/>
              <a:t>	</a:t>
            </a:r>
            <a:r>
              <a:rPr lang="en-US" sz="2400" dirty="0" smtClean="0"/>
              <a:t>  b.  Grams				d.  Meter per second</a:t>
            </a:r>
          </a:p>
          <a:p>
            <a:endParaRPr lang="en-US" sz="2400" dirty="0"/>
          </a:p>
          <a:p>
            <a:endParaRPr lang="en-PH" sz="2400" dirty="0"/>
          </a:p>
        </p:txBody>
      </p:sp>
    </p:spTree>
    <p:extLst>
      <p:ext uri="{BB962C8B-B14F-4D97-AF65-F5344CB8AC3E}">
        <p14:creationId xmlns:p14="http://schemas.microsoft.com/office/powerpoint/2010/main" val="42731969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1124982"/>
            <a:ext cx="10869769" cy="1293028"/>
          </a:xfrm>
        </p:spPr>
        <p:txBody>
          <a:bodyPr/>
          <a:lstStyle/>
          <a:p>
            <a:pPr algn="ctr"/>
            <a:r>
              <a:rPr lang="en-US" b="1" dirty="0" smtClean="0"/>
              <a:t>Summative test</a:t>
            </a:r>
            <a:endParaRPr lang="en-PH" b="1" dirty="0"/>
          </a:p>
        </p:txBody>
      </p:sp>
      <p:sp>
        <p:nvSpPr>
          <p:cNvPr id="7" name="TextBox 6"/>
          <p:cNvSpPr txBox="1"/>
          <p:nvPr/>
        </p:nvSpPr>
        <p:spPr>
          <a:xfrm>
            <a:off x="1142601" y="2263463"/>
            <a:ext cx="9688871" cy="4154984"/>
          </a:xfrm>
          <a:prstGeom prst="rect">
            <a:avLst/>
          </a:prstGeom>
          <a:noFill/>
        </p:spPr>
        <p:txBody>
          <a:bodyPr wrap="none" rtlCol="0">
            <a:spAutoFit/>
          </a:bodyPr>
          <a:lstStyle/>
          <a:p>
            <a:r>
              <a:rPr lang="en-US" sz="2400" dirty="0" smtClean="0"/>
              <a:t>Write the letter of the correct answer</a:t>
            </a:r>
            <a:r>
              <a:rPr lang="en-US" sz="2400" dirty="0" smtClean="0"/>
              <a:t>.</a:t>
            </a:r>
          </a:p>
          <a:p>
            <a:endParaRPr lang="en-US" sz="2400" dirty="0" smtClean="0"/>
          </a:p>
          <a:p>
            <a:r>
              <a:rPr lang="en-US" sz="2400" dirty="0" smtClean="0"/>
              <a:t>18. </a:t>
            </a:r>
            <a:r>
              <a:rPr lang="en-US" sz="2400" dirty="0"/>
              <a:t>What does the slope of a distance vs. time graph represent?</a:t>
            </a:r>
          </a:p>
          <a:p>
            <a:r>
              <a:rPr lang="en-US" sz="2400" dirty="0"/>
              <a:t>	a. acceleration		c.  distance</a:t>
            </a:r>
          </a:p>
          <a:p>
            <a:r>
              <a:rPr lang="en-US" sz="2400" dirty="0"/>
              <a:t>	b. displacement		d.  Speed</a:t>
            </a:r>
          </a:p>
          <a:p>
            <a:endParaRPr lang="en-US" sz="2400" dirty="0"/>
          </a:p>
          <a:p>
            <a:r>
              <a:rPr lang="en-US" sz="2400" dirty="0" smtClean="0"/>
              <a:t>19. </a:t>
            </a:r>
            <a:r>
              <a:rPr lang="en-US" sz="2400" dirty="0"/>
              <a:t>What does the slope of a speed vs. time graph represent?</a:t>
            </a:r>
          </a:p>
          <a:p>
            <a:r>
              <a:rPr lang="en-US" sz="2400" dirty="0"/>
              <a:t>	a. acceleration		c.  force</a:t>
            </a:r>
          </a:p>
          <a:p>
            <a:r>
              <a:rPr lang="en-US" sz="2400" dirty="0"/>
              <a:t>	b. distance			d.  speed</a:t>
            </a:r>
          </a:p>
          <a:p>
            <a:endParaRPr lang="en-US" sz="2400" dirty="0" smtClean="0"/>
          </a:p>
          <a:p>
            <a:endParaRPr lang="en-US" sz="2400" dirty="0" smtClean="0"/>
          </a:p>
        </p:txBody>
      </p:sp>
    </p:spTree>
    <p:extLst>
      <p:ext uri="{BB962C8B-B14F-4D97-AF65-F5344CB8AC3E}">
        <p14:creationId xmlns:p14="http://schemas.microsoft.com/office/powerpoint/2010/main" val="33037633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880281"/>
            <a:ext cx="10869769" cy="1293028"/>
          </a:xfrm>
        </p:spPr>
        <p:txBody>
          <a:bodyPr/>
          <a:lstStyle/>
          <a:p>
            <a:pPr algn="ctr"/>
            <a:r>
              <a:rPr lang="en-US" b="1" dirty="0" smtClean="0"/>
              <a:t>Summative test</a:t>
            </a:r>
            <a:endParaRPr lang="en-PH" b="1" dirty="0"/>
          </a:p>
        </p:txBody>
      </p:sp>
      <p:sp>
        <p:nvSpPr>
          <p:cNvPr id="8" name="TextBox 7"/>
          <p:cNvSpPr txBox="1"/>
          <p:nvPr/>
        </p:nvSpPr>
        <p:spPr>
          <a:xfrm>
            <a:off x="1222114" y="2623455"/>
            <a:ext cx="9257663" cy="4154984"/>
          </a:xfrm>
          <a:prstGeom prst="rect">
            <a:avLst/>
          </a:prstGeom>
          <a:noFill/>
        </p:spPr>
        <p:txBody>
          <a:bodyPr wrap="none" rtlCol="0">
            <a:spAutoFit/>
          </a:bodyPr>
          <a:lstStyle/>
          <a:p>
            <a:r>
              <a:rPr lang="en-US" sz="2400" dirty="0" smtClean="0"/>
              <a:t>Write the letter of the correct answer.</a:t>
            </a:r>
          </a:p>
          <a:p>
            <a:endParaRPr lang="en-US" sz="2400" dirty="0" smtClean="0"/>
          </a:p>
          <a:p>
            <a:pPr marL="457200" indent="-457200">
              <a:buAutoNum type="arabicPeriod" startAt="19"/>
            </a:pPr>
            <a:r>
              <a:rPr lang="en-US" sz="2400" dirty="0" smtClean="0"/>
              <a:t> When you slide a box across the floor,  what force will be </a:t>
            </a:r>
          </a:p>
          <a:p>
            <a:r>
              <a:rPr lang="en-US" sz="2400" dirty="0"/>
              <a:t> </a:t>
            </a:r>
            <a:r>
              <a:rPr lang="en-US" sz="2400" dirty="0" smtClean="0"/>
              <a:t>      stronger that your own push? </a:t>
            </a:r>
          </a:p>
          <a:p>
            <a:r>
              <a:rPr lang="en-US" sz="2400" dirty="0"/>
              <a:t>	 </a:t>
            </a:r>
            <a:r>
              <a:rPr lang="en-US" sz="2400" dirty="0" smtClean="0"/>
              <a:t> a.  Support force</a:t>
            </a:r>
          </a:p>
          <a:p>
            <a:r>
              <a:rPr lang="en-US" sz="2400" dirty="0"/>
              <a:t>	</a:t>
            </a:r>
            <a:r>
              <a:rPr lang="en-US" sz="2400" dirty="0" smtClean="0"/>
              <a:t>  b.  Friction force</a:t>
            </a:r>
          </a:p>
          <a:p>
            <a:r>
              <a:rPr lang="en-US" sz="2400" dirty="0"/>
              <a:t>	</a:t>
            </a:r>
            <a:r>
              <a:rPr lang="en-US" sz="2400" dirty="0" smtClean="0"/>
              <a:t>  c.  Gravity</a:t>
            </a:r>
          </a:p>
          <a:p>
            <a:r>
              <a:rPr lang="en-US" sz="2400" dirty="0"/>
              <a:t> </a:t>
            </a:r>
            <a:r>
              <a:rPr lang="en-US" sz="2400" dirty="0" smtClean="0"/>
              <a:t>      d.  Air resistance</a:t>
            </a:r>
          </a:p>
          <a:p>
            <a:endParaRPr lang="en-US" sz="2400" dirty="0" smtClean="0"/>
          </a:p>
          <a:p>
            <a:endParaRPr lang="en-US" sz="2400" dirty="0"/>
          </a:p>
          <a:p>
            <a:endParaRPr lang="en-PH" sz="2400" dirty="0"/>
          </a:p>
        </p:txBody>
      </p:sp>
    </p:spTree>
    <p:extLst>
      <p:ext uri="{BB962C8B-B14F-4D97-AF65-F5344CB8AC3E}">
        <p14:creationId xmlns:p14="http://schemas.microsoft.com/office/powerpoint/2010/main" val="26549756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880281"/>
            <a:ext cx="10869769" cy="1293028"/>
          </a:xfrm>
        </p:spPr>
        <p:txBody>
          <a:bodyPr/>
          <a:lstStyle/>
          <a:p>
            <a:pPr algn="ctr"/>
            <a:r>
              <a:rPr lang="en-US" b="1" dirty="0" smtClean="0"/>
              <a:t>Summative test</a:t>
            </a:r>
            <a:endParaRPr lang="en-PH" b="1" dirty="0"/>
          </a:p>
        </p:txBody>
      </p:sp>
      <p:sp>
        <p:nvSpPr>
          <p:cNvPr id="8" name="TextBox 7"/>
          <p:cNvSpPr txBox="1"/>
          <p:nvPr/>
        </p:nvSpPr>
        <p:spPr>
          <a:xfrm>
            <a:off x="1222114" y="2623455"/>
            <a:ext cx="10902344" cy="4154984"/>
          </a:xfrm>
          <a:prstGeom prst="rect">
            <a:avLst/>
          </a:prstGeom>
          <a:noFill/>
        </p:spPr>
        <p:txBody>
          <a:bodyPr wrap="none" rtlCol="0">
            <a:spAutoFit/>
          </a:bodyPr>
          <a:lstStyle/>
          <a:p>
            <a:r>
              <a:rPr lang="en-US" sz="2400" dirty="0" smtClean="0"/>
              <a:t>Write the letter of the correct answer.</a:t>
            </a:r>
          </a:p>
          <a:p>
            <a:endParaRPr lang="en-US" sz="2400" dirty="0"/>
          </a:p>
          <a:p>
            <a:pPr marL="457200" indent="-457200">
              <a:buAutoNum type="arabicPeriod" startAt="20"/>
            </a:pPr>
            <a:r>
              <a:rPr lang="en-US" sz="2400" dirty="0" smtClean="0"/>
              <a:t>  Elsa is sitting very still on a chair. But Jose claims that Elsa is </a:t>
            </a:r>
          </a:p>
          <a:p>
            <a:r>
              <a:rPr lang="en-US" sz="2400" dirty="0" smtClean="0"/>
              <a:t>       actually moving. Jose is true if the point of reference is the ________?</a:t>
            </a:r>
            <a:endParaRPr lang="en-US" sz="2400" dirty="0" smtClean="0"/>
          </a:p>
          <a:p>
            <a:r>
              <a:rPr lang="en-US" sz="2400" dirty="0"/>
              <a:t>	 </a:t>
            </a:r>
            <a:r>
              <a:rPr lang="en-US" sz="2400" dirty="0" smtClean="0"/>
              <a:t> a.  </a:t>
            </a:r>
            <a:r>
              <a:rPr lang="en-US" sz="2400" dirty="0" smtClean="0"/>
              <a:t>chair</a:t>
            </a:r>
            <a:endParaRPr lang="en-US" sz="2400" dirty="0" smtClean="0"/>
          </a:p>
          <a:p>
            <a:r>
              <a:rPr lang="en-US" sz="2400" dirty="0"/>
              <a:t>	</a:t>
            </a:r>
            <a:r>
              <a:rPr lang="en-US" sz="2400" dirty="0" smtClean="0"/>
              <a:t>  b.  </a:t>
            </a:r>
            <a:r>
              <a:rPr lang="en-US" sz="2400" dirty="0" smtClean="0"/>
              <a:t>floor</a:t>
            </a:r>
            <a:endParaRPr lang="en-US" sz="2400" dirty="0" smtClean="0"/>
          </a:p>
          <a:p>
            <a:r>
              <a:rPr lang="en-US" sz="2400" dirty="0"/>
              <a:t>	</a:t>
            </a:r>
            <a:r>
              <a:rPr lang="en-US" sz="2400" dirty="0" smtClean="0"/>
              <a:t>  c.  </a:t>
            </a:r>
            <a:r>
              <a:rPr lang="en-US" sz="2400" dirty="0" smtClean="0"/>
              <a:t>Earth</a:t>
            </a:r>
            <a:endParaRPr lang="en-US" sz="2400" dirty="0" smtClean="0"/>
          </a:p>
          <a:p>
            <a:r>
              <a:rPr lang="en-US" sz="2400" dirty="0"/>
              <a:t> </a:t>
            </a:r>
            <a:r>
              <a:rPr lang="en-US" sz="2400" dirty="0" smtClean="0"/>
              <a:t>      d.  </a:t>
            </a:r>
            <a:r>
              <a:rPr lang="en-US" sz="2400" dirty="0" smtClean="0"/>
              <a:t>Sun</a:t>
            </a:r>
            <a:endParaRPr lang="en-US" sz="2400" dirty="0" smtClean="0"/>
          </a:p>
          <a:p>
            <a:endParaRPr lang="en-US" sz="2400" dirty="0" smtClean="0"/>
          </a:p>
          <a:p>
            <a:endParaRPr lang="en-US" sz="2400" dirty="0"/>
          </a:p>
          <a:p>
            <a:endParaRPr lang="en-PH" sz="2400" dirty="0"/>
          </a:p>
        </p:txBody>
      </p:sp>
    </p:spTree>
    <p:extLst>
      <p:ext uri="{BB962C8B-B14F-4D97-AF65-F5344CB8AC3E}">
        <p14:creationId xmlns:p14="http://schemas.microsoft.com/office/powerpoint/2010/main" val="36323117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427" y="880281"/>
            <a:ext cx="10869769" cy="1293028"/>
          </a:xfrm>
        </p:spPr>
        <p:txBody>
          <a:bodyPr/>
          <a:lstStyle/>
          <a:p>
            <a:pPr algn="ctr"/>
            <a:r>
              <a:rPr lang="en-US" b="1" dirty="0" smtClean="0"/>
              <a:t>ANSWER KEY</a:t>
            </a:r>
            <a:endParaRPr lang="en-PH" b="1" dirty="0"/>
          </a:p>
        </p:txBody>
      </p:sp>
      <p:sp>
        <p:nvSpPr>
          <p:cNvPr id="8" name="TextBox 7"/>
          <p:cNvSpPr txBox="1"/>
          <p:nvPr/>
        </p:nvSpPr>
        <p:spPr>
          <a:xfrm>
            <a:off x="2022641" y="2459332"/>
            <a:ext cx="3346527" cy="4154984"/>
          </a:xfrm>
          <a:prstGeom prst="rect">
            <a:avLst/>
          </a:prstGeom>
          <a:noFill/>
        </p:spPr>
        <p:txBody>
          <a:bodyPr wrap="square" rtlCol="0">
            <a:spAutoFit/>
          </a:bodyPr>
          <a:lstStyle/>
          <a:p>
            <a:r>
              <a:rPr lang="en-US" sz="2400" dirty="0" smtClean="0"/>
              <a:t>Pre Test</a:t>
            </a:r>
          </a:p>
          <a:p>
            <a:pPr marL="457200" indent="-457200">
              <a:buAutoNum type="arabicPeriod"/>
            </a:pPr>
            <a:r>
              <a:rPr lang="en-US" sz="2400" dirty="0" smtClean="0"/>
              <a:t>D</a:t>
            </a:r>
          </a:p>
          <a:p>
            <a:pPr marL="457200" indent="-457200">
              <a:buAutoNum type="arabicPeriod"/>
            </a:pPr>
            <a:r>
              <a:rPr lang="en-US" sz="2400" dirty="0" smtClean="0"/>
              <a:t>C</a:t>
            </a:r>
          </a:p>
          <a:p>
            <a:pPr marL="457200" indent="-457200">
              <a:buAutoNum type="arabicPeriod"/>
            </a:pPr>
            <a:r>
              <a:rPr lang="en-US" sz="2400" dirty="0" smtClean="0"/>
              <a:t>A</a:t>
            </a:r>
          </a:p>
          <a:p>
            <a:pPr marL="457200" indent="-457200">
              <a:buAutoNum type="arabicPeriod"/>
            </a:pPr>
            <a:r>
              <a:rPr lang="en-US" sz="2400" dirty="0" smtClean="0"/>
              <a:t>C</a:t>
            </a:r>
          </a:p>
          <a:p>
            <a:pPr marL="457200" indent="-457200">
              <a:buAutoNum type="arabicPeriod"/>
            </a:pPr>
            <a:r>
              <a:rPr lang="en-US" sz="2400" dirty="0" smtClean="0"/>
              <a:t>B</a:t>
            </a:r>
          </a:p>
          <a:p>
            <a:pPr marL="457200" indent="-457200">
              <a:buAutoNum type="arabicPeriod"/>
            </a:pPr>
            <a:r>
              <a:rPr lang="en-US" sz="2400" dirty="0" smtClean="0"/>
              <a:t>C</a:t>
            </a:r>
          </a:p>
          <a:p>
            <a:pPr marL="457200" indent="-457200">
              <a:buAutoNum type="arabicPeriod"/>
            </a:pPr>
            <a:r>
              <a:rPr lang="en-US" sz="2400" dirty="0" smtClean="0"/>
              <a:t>D</a:t>
            </a:r>
          </a:p>
          <a:p>
            <a:pPr marL="457200" indent="-457200">
              <a:buAutoNum type="arabicPeriod"/>
            </a:pPr>
            <a:r>
              <a:rPr lang="en-US" sz="2400" dirty="0" smtClean="0"/>
              <a:t>A</a:t>
            </a:r>
          </a:p>
          <a:p>
            <a:pPr marL="457200" indent="-457200">
              <a:buAutoNum type="arabicPeriod"/>
            </a:pPr>
            <a:r>
              <a:rPr lang="en-US" sz="2400" dirty="0" smtClean="0"/>
              <a:t>D</a:t>
            </a:r>
          </a:p>
          <a:p>
            <a:pPr marL="457200" indent="-457200">
              <a:buAutoNum type="arabicPeriod"/>
            </a:pPr>
            <a:r>
              <a:rPr lang="en-US" sz="2400" dirty="0"/>
              <a:t>A</a:t>
            </a:r>
            <a:endParaRPr lang="en-PH" sz="2400" dirty="0"/>
          </a:p>
        </p:txBody>
      </p:sp>
      <p:sp>
        <p:nvSpPr>
          <p:cNvPr id="5" name="TextBox 4"/>
          <p:cNvSpPr txBox="1"/>
          <p:nvPr/>
        </p:nvSpPr>
        <p:spPr>
          <a:xfrm>
            <a:off x="5750575" y="2409926"/>
            <a:ext cx="4143702" cy="4154984"/>
          </a:xfrm>
          <a:prstGeom prst="rect">
            <a:avLst/>
          </a:prstGeom>
          <a:noFill/>
        </p:spPr>
        <p:txBody>
          <a:bodyPr wrap="square" rtlCol="0">
            <a:spAutoFit/>
          </a:bodyPr>
          <a:lstStyle/>
          <a:p>
            <a:r>
              <a:rPr lang="en-US" sz="2400" dirty="0" smtClean="0"/>
              <a:t>Summative Test</a:t>
            </a:r>
          </a:p>
          <a:p>
            <a:pPr marL="457200" indent="-457200">
              <a:buAutoNum type="arabicPeriod"/>
            </a:pPr>
            <a:r>
              <a:rPr lang="en-US" sz="2400" dirty="0" smtClean="0"/>
              <a:t>B					11.  A</a:t>
            </a:r>
          </a:p>
          <a:p>
            <a:pPr marL="457200" indent="-457200">
              <a:buAutoNum type="arabicPeriod"/>
            </a:pPr>
            <a:r>
              <a:rPr lang="en-US" sz="2400" dirty="0" smtClean="0"/>
              <a:t>D					12.  D</a:t>
            </a:r>
          </a:p>
          <a:p>
            <a:pPr marL="457200" indent="-457200">
              <a:buAutoNum type="arabicPeriod"/>
            </a:pPr>
            <a:r>
              <a:rPr lang="en-US" sz="2400" dirty="0" smtClean="0"/>
              <a:t>A					13.  A</a:t>
            </a:r>
          </a:p>
          <a:p>
            <a:pPr marL="457200" indent="-457200">
              <a:buAutoNum type="arabicPeriod"/>
            </a:pPr>
            <a:r>
              <a:rPr lang="en-US" sz="2400" dirty="0" smtClean="0"/>
              <a:t>C					14.  C</a:t>
            </a:r>
          </a:p>
          <a:p>
            <a:pPr marL="457200" indent="-457200">
              <a:buAutoNum type="arabicPeriod"/>
            </a:pPr>
            <a:r>
              <a:rPr lang="en-US" sz="2400" dirty="0" smtClean="0"/>
              <a:t>Interval			15.  B</a:t>
            </a:r>
            <a:endParaRPr lang="en-US" sz="2400" dirty="0" smtClean="0"/>
          </a:p>
          <a:p>
            <a:pPr marL="457200" indent="-457200">
              <a:buAutoNum type="arabicPeriod"/>
            </a:pPr>
            <a:r>
              <a:rPr lang="en-US" sz="2400" dirty="0" smtClean="0"/>
              <a:t>Coordinates		16.  C</a:t>
            </a:r>
          </a:p>
          <a:p>
            <a:pPr marL="457200" indent="-457200">
              <a:buAutoNum type="arabicPeriod"/>
            </a:pPr>
            <a:r>
              <a:rPr lang="en-US" sz="2400" dirty="0" smtClean="0"/>
              <a:t>Graph			17.  A</a:t>
            </a:r>
            <a:endParaRPr lang="en-US" sz="2400" dirty="0" smtClean="0"/>
          </a:p>
          <a:p>
            <a:pPr marL="457200" indent="-457200">
              <a:buAutoNum type="arabicPeriod"/>
            </a:pPr>
            <a:r>
              <a:rPr lang="en-US" sz="2400" dirty="0" smtClean="0"/>
              <a:t>B					18.  D</a:t>
            </a:r>
          </a:p>
          <a:p>
            <a:pPr marL="457200" indent="-457200">
              <a:buAutoNum type="arabicPeriod"/>
            </a:pPr>
            <a:r>
              <a:rPr lang="en-US" sz="2400" dirty="0" smtClean="0"/>
              <a:t>A					19.  A</a:t>
            </a:r>
          </a:p>
          <a:p>
            <a:pPr marL="457200" indent="-457200">
              <a:buAutoNum type="arabicPeriod"/>
            </a:pPr>
            <a:r>
              <a:rPr lang="en-US" sz="2400" dirty="0" smtClean="0"/>
              <a:t>A					20.  D</a:t>
            </a:r>
            <a:endParaRPr lang="en-PH" sz="2400" dirty="0"/>
          </a:p>
        </p:txBody>
      </p:sp>
    </p:spTree>
    <p:extLst>
      <p:ext uri="{BB962C8B-B14F-4D97-AF65-F5344CB8AC3E}">
        <p14:creationId xmlns:p14="http://schemas.microsoft.com/office/powerpoint/2010/main" val="32060323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3516" y="605708"/>
            <a:ext cx="7301991" cy="6555641"/>
          </a:xfrm>
          <a:prstGeom prst="rect">
            <a:avLst/>
          </a:prstGeom>
          <a:noFill/>
        </p:spPr>
        <p:txBody>
          <a:bodyPr wrap="square" rtlCol="0">
            <a:spAutoFit/>
          </a:bodyPr>
          <a:lstStyle/>
          <a:p>
            <a:r>
              <a:rPr lang="en-US" dirty="0" smtClean="0"/>
              <a:t>Prepared for:</a:t>
            </a:r>
          </a:p>
          <a:p>
            <a:endParaRPr lang="en-US" dirty="0" smtClean="0"/>
          </a:p>
          <a:p>
            <a:r>
              <a:rPr lang="en-US" sz="2000" b="1" dirty="0" smtClean="0">
                <a:solidFill>
                  <a:srgbClr val="FFFF00"/>
                </a:solidFill>
              </a:rPr>
              <a:t>Project e-Unlock</a:t>
            </a:r>
          </a:p>
          <a:p>
            <a:endParaRPr lang="en-US" dirty="0"/>
          </a:p>
          <a:p>
            <a:r>
              <a:rPr lang="en-US" dirty="0" smtClean="0"/>
              <a:t>Prepared by:</a:t>
            </a:r>
          </a:p>
          <a:p>
            <a:endParaRPr lang="en-US" dirty="0"/>
          </a:p>
          <a:p>
            <a:r>
              <a:rPr lang="en-US" dirty="0" smtClean="0"/>
              <a:t>C.I. TORCH Team</a:t>
            </a:r>
          </a:p>
          <a:p>
            <a:r>
              <a:rPr lang="en-US" dirty="0" smtClean="0"/>
              <a:t>San Vicente National High School</a:t>
            </a:r>
          </a:p>
          <a:p>
            <a:r>
              <a:rPr lang="en-US" dirty="0" smtClean="0"/>
              <a:t>San Vicente, </a:t>
            </a:r>
            <a:r>
              <a:rPr lang="en-US" dirty="0" err="1" smtClean="0"/>
              <a:t>Butuan</a:t>
            </a:r>
            <a:r>
              <a:rPr lang="en-US" dirty="0" smtClean="0"/>
              <a:t> City</a:t>
            </a:r>
          </a:p>
          <a:p>
            <a:endParaRPr lang="en-US" dirty="0"/>
          </a:p>
          <a:p>
            <a:r>
              <a:rPr lang="en-US" dirty="0" smtClean="0"/>
              <a:t>Members:</a:t>
            </a:r>
          </a:p>
          <a:p>
            <a:r>
              <a:rPr lang="en-US" dirty="0"/>
              <a:t>	</a:t>
            </a:r>
            <a:r>
              <a:rPr lang="en-US" dirty="0" smtClean="0"/>
              <a:t>		1.  </a:t>
            </a:r>
            <a:r>
              <a:rPr lang="en-US" dirty="0" err="1" smtClean="0"/>
              <a:t>Cultura</a:t>
            </a:r>
            <a:r>
              <a:rPr lang="en-US" dirty="0" smtClean="0"/>
              <a:t>,	</a:t>
            </a:r>
            <a:r>
              <a:rPr lang="en-US" dirty="0" err="1" smtClean="0"/>
              <a:t>Erlinda</a:t>
            </a:r>
            <a:r>
              <a:rPr lang="en-US" dirty="0" smtClean="0"/>
              <a:t> E.</a:t>
            </a:r>
          </a:p>
          <a:p>
            <a:r>
              <a:rPr lang="en-US" dirty="0"/>
              <a:t>	</a:t>
            </a:r>
            <a:r>
              <a:rPr lang="en-US" dirty="0" smtClean="0"/>
              <a:t>		2.  Pham,	Jayne P.</a:t>
            </a:r>
          </a:p>
          <a:p>
            <a:r>
              <a:rPr lang="en-US" dirty="0"/>
              <a:t>	</a:t>
            </a:r>
            <a:r>
              <a:rPr lang="en-US" dirty="0" smtClean="0"/>
              <a:t>		3.  Moreno,	Ma. Theresa U.</a:t>
            </a:r>
          </a:p>
          <a:p>
            <a:r>
              <a:rPr lang="en-US" dirty="0"/>
              <a:t>	</a:t>
            </a:r>
            <a:r>
              <a:rPr lang="en-US" dirty="0" smtClean="0"/>
              <a:t>		4.  Salinas,	</a:t>
            </a:r>
            <a:r>
              <a:rPr lang="en-US" dirty="0" err="1" smtClean="0"/>
              <a:t>Gliceria</a:t>
            </a:r>
            <a:r>
              <a:rPr lang="en-US" dirty="0" smtClean="0"/>
              <a:t> A.</a:t>
            </a:r>
          </a:p>
          <a:p>
            <a:r>
              <a:rPr lang="en-US" dirty="0"/>
              <a:t>	</a:t>
            </a:r>
            <a:r>
              <a:rPr lang="en-US" dirty="0" smtClean="0"/>
              <a:t>		5.  Sulapas,	Maricel P.</a:t>
            </a:r>
          </a:p>
          <a:p>
            <a:r>
              <a:rPr lang="en-US" dirty="0" smtClean="0"/>
              <a:t>School Head:</a:t>
            </a:r>
          </a:p>
          <a:p>
            <a:r>
              <a:rPr lang="en-US" dirty="0"/>
              <a:t>	</a:t>
            </a:r>
            <a:r>
              <a:rPr lang="en-US" dirty="0" smtClean="0"/>
              <a:t>		Emma C. </a:t>
            </a:r>
            <a:r>
              <a:rPr lang="en-US" dirty="0" err="1" smtClean="0"/>
              <a:t>Ulbis</a:t>
            </a:r>
            <a:r>
              <a:rPr lang="en-US" dirty="0" smtClean="0"/>
              <a:t>, PhD.</a:t>
            </a:r>
          </a:p>
          <a:p>
            <a:r>
              <a:rPr lang="en-US" dirty="0" smtClean="0"/>
              <a:t>Coach:</a:t>
            </a:r>
          </a:p>
          <a:p>
            <a:r>
              <a:rPr lang="en-US" dirty="0"/>
              <a:t>	</a:t>
            </a:r>
            <a:r>
              <a:rPr lang="en-US" dirty="0" smtClean="0"/>
              <a:t>		Marie Joy M. </a:t>
            </a:r>
            <a:r>
              <a:rPr lang="en-US" dirty="0" err="1" smtClean="0"/>
              <a:t>Intong</a:t>
            </a:r>
            <a:endParaRPr lang="en-US" dirty="0" smtClean="0"/>
          </a:p>
          <a:p>
            <a:endParaRPr lang="en-US" dirty="0"/>
          </a:p>
          <a:p>
            <a:endParaRPr lang="en-US" dirty="0" smtClean="0"/>
          </a:p>
          <a:p>
            <a:endParaRPr lang="en-PH" dirty="0"/>
          </a:p>
        </p:txBody>
      </p:sp>
    </p:spTree>
    <p:extLst>
      <p:ext uri="{BB962C8B-B14F-4D97-AF65-F5344CB8AC3E}">
        <p14:creationId xmlns:p14="http://schemas.microsoft.com/office/powerpoint/2010/main" val="69112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65125"/>
            <a:ext cx="8610600" cy="1293028"/>
          </a:xfrm>
        </p:spPr>
        <p:txBody>
          <a:bodyPr/>
          <a:lstStyle/>
          <a:p>
            <a:r>
              <a:rPr lang="en-US" dirty="0" smtClean="0"/>
              <a:t>PRE-ASSESSMENT</a:t>
            </a:r>
            <a:endParaRPr lang="en-PH" dirty="0"/>
          </a:p>
        </p:txBody>
      </p:sp>
      <p:sp>
        <p:nvSpPr>
          <p:cNvPr id="3" name="Content Placeholder 2"/>
          <p:cNvSpPr>
            <a:spLocks noGrp="1"/>
          </p:cNvSpPr>
          <p:nvPr>
            <p:ph idx="1"/>
          </p:nvPr>
        </p:nvSpPr>
        <p:spPr>
          <a:xfrm>
            <a:off x="685800" y="1361935"/>
            <a:ext cx="10820400" cy="5000228"/>
          </a:xfrm>
        </p:spPr>
        <p:txBody>
          <a:bodyPr>
            <a:normAutofit/>
          </a:bodyPr>
          <a:lstStyle/>
          <a:p>
            <a:pPr marL="0" indent="0">
              <a:buNone/>
            </a:pPr>
            <a:r>
              <a:rPr lang="en-US" dirty="0" smtClean="0"/>
              <a:t>8. A learner is studying the constant acceleration of three different cars and</a:t>
            </a:r>
          </a:p>
          <a:p>
            <a:pPr marL="0" indent="0">
              <a:buNone/>
            </a:pPr>
            <a:r>
              <a:rPr lang="en-US" dirty="0"/>
              <a:t> </a:t>
            </a:r>
            <a:r>
              <a:rPr lang="en-US" dirty="0" smtClean="0"/>
              <a:t>   gets the following results: </a:t>
            </a:r>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Which of the following gives the correct relationship about the acceleration of the three cars?</a:t>
            </a:r>
          </a:p>
          <a:p>
            <a:pPr marL="457200" indent="-457200">
              <a:buAutoNum type="alphaUcPeriod"/>
            </a:pPr>
            <a:r>
              <a:rPr lang="en-US" dirty="0" smtClean="0"/>
              <a:t>Acceleration of Car A = acceleration of car B = acceleration of car C</a:t>
            </a:r>
          </a:p>
          <a:p>
            <a:pPr marL="457200" indent="-457200">
              <a:buAutoNum type="alphaUcPeriod"/>
            </a:pPr>
            <a:r>
              <a:rPr lang="en-US" dirty="0" smtClean="0"/>
              <a:t>Acceleration of Car A &gt; acceleration of car B = acceleration of car C</a:t>
            </a:r>
          </a:p>
          <a:p>
            <a:pPr marL="457200" indent="-457200">
              <a:buAutoNum type="alphaUcPeriod"/>
            </a:pPr>
            <a:r>
              <a:rPr lang="en-US" dirty="0" smtClean="0"/>
              <a:t>Acceleration of Car A &lt; acceleration of car B = acceleration of car C</a:t>
            </a:r>
          </a:p>
          <a:p>
            <a:pPr marL="457200" indent="-457200">
              <a:buAutoNum type="alphaUcPeriod"/>
            </a:pPr>
            <a:r>
              <a:rPr lang="en-US" dirty="0" smtClean="0"/>
              <a:t>Acceleration of Car A &lt; acceleration of Car B &lt; acceleration of Car C</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3693934290"/>
              </p:ext>
            </p:extLst>
          </p:nvPr>
        </p:nvGraphicFramePr>
        <p:xfrm>
          <a:off x="1828798" y="2193969"/>
          <a:ext cx="8190965" cy="914400"/>
        </p:xfrm>
        <a:graphic>
          <a:graphicData uri="http://schemas.openxmlformats.org/drawingml/2006/table">
            <a:tbl>
              <a:tblPr firstRow="1" bandRow="1">
                <a:tableStyleId>{616DA210-FB5B-4158-B5E0-FEB733F419BA}</a:tableStyleId>
              </a:tblPr>
              <a:tblGrid>
                <a:gridCol w="8190965"/>
              </a:tblGrid>
              <a:tr h="741680">
                <a:tc>
                  <a:txBody>
                    <a:bodyPr/>
                    <a:lstStyle/>
                    <a:p>
                      <a:pPr algn="l"/>
                      <a:r>
                        <a:rPr lang="en-US" b="0" i="1" dirty="0" smtClean="0"/>
                        <a:t>Car</a:t>
                      </a:r>
                      <a:r>
                        <a:rPr lang="en-US" b="0" i="1" baseline="0" dirty="0" smtClean="0"/>
                        <a:t> A changes its speeds from 10 m/s to 30 m/s in a time interval of 2 s.</a:t>
                      </a:r>
                    </a:p>
                    <a:p>
                      <a:pPr algn="l"/>
                      <a:r>
                        <a:rPr lang="en-US" b="0" i="1" baseline="0" dirty="0" smtClean="0"/>
                        <a:t>Car B changes its speeds from 10 m/s to 40 m/s in a time interval of 3 s.</a:t>
                      </a:r>
                    </a:p>
                    <a:p>
                      <a:pPr algn="l"/>
                      <a:r>
                        <a:rPr lang="en-US" b="0" i="1" baseline="0" dirty="0" smtClean="0"/>
                        <a:t>Car C changes its speeds from 10 m/s to 50 m/s in a time interval of 4 s.</a:t>
                      </a:r>
                      <a:endParaRPr lang="en-PH" b="0" i="1" dirty="0"/>
                    </a:p>
                  </a:txBody>
                  <a:tcPr/>
                </a:tc>
              </a:tr>
            </a:tbl>
          </a:graphicData>
        </a:graphic>
      </p:graphicFrame>
    </p:spTree>
    <p:extLst>
      <p:ext uri="{BB962C8B-B14F-4D97-AF65-F5344CB8AC3E}">
        <p14:creationId xmlns:p14="http://schemas.microsoft.com/office/powerpoint/2010/main" val="242078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65125"/>
            <a:ext cx="8610600" cy="1293028"/>
          </a:xfrm>
        </p:spPr>
        <p:txBody>
          <a:bodyPr/>
          <a:lstStyle/>
          <a:p>
            <a:r>
              <a:rPr lang="en-US" dirty="0" smtClean="0"/>
              <a:t>PRE-ASSESSMENT</a:t>
            </a:r>
            <a:endParaRPr lang="en-PH" dirty="0"/>
          </a:p>
        </p:txBody>
      </p:sp>
      <p:sp>
        <p:nvSpPr>
          <p:cNvPr id="3" name="Content Placeholder 2"/>
          <p:cNvSpPr>
            <a:spLocks noGrp="1"/>
          </p:cNvSpPr>
          <p:nvPr>
            <p:ph idx="1"/>
          </p:nvPr>
        </p:nvSpPr>
        <p:spPr>
          <a:xfrm>
            <a:off x="685800" y="1361935"/>
            <a:ext cx="10820400" cy="5000228"/>
          </a:xfrm>
        </p:spPr>
        <p:txBody>
          <a:bodyPr>
            <a:normAutofit/>
          </a:bodyPr>
          <a:lstStyle/>
          <a:p>
            <a:pPr marL="0" indent="0">
              <a:buNone/>
            </a:pPr>
            <a:endParaRPr lang="en-US" dirty="0" smtClean="0"/>
          </a:p>
          <a:p>
            <a:pPr marL="0" indent="0">
              <a:buNone/>
            </a:pPr>
            <a:endParaRPr lang="en-US" dirty="0"/>
          </a:p>
          <a:p>
            <a:pPr marL="0" indent="0">
              <a:buNone/>
            </a:pPr>
            <a:r>
              <a:rPr lang="en-US" dirty="0" smtClean="0"/>
              <a:t>9. What does the slope of a distance vs. time graph represent?</a:t>
            </a:r>
          </a:p>
          <a:p>
            <a:pPr marL="0" indent="0">
              <a:buNone/>
            </a:pPr>
            <a:r>
              <a:rPr lang="en-US" dirty="0" smtClean="0"/>
              <a:t>	a. acceleration		c.  distance</a:t>
            </a:r>
          </a:p>
          <a:p>
            <a:pPr marL="0" indent="0">
              <a:buNone/>
            </a:pPr>
            <a:r>
              <a:rPr lang="en-US" dirty="0"/>
              <a:t>	</a:t>
            </a:r>
            <a:r>
              <a:rPr lang="en-US" dirty="0" smtClean="0"/>
              <a:t>b. displacement		d.  Speed</a:t>
            </a:r>
          </a:p>
          <a:p>
            <a:pPr marL="0" indent="0">
              <a:buNone/>
            </a:pPr>
            <a:endParaRPr lang="en-US" dirty="0"/>
          </a:p>
          <a:p>
            <a:pPr marL="0" indent="0">
              <a:buNone/>
            </a:pPr>
            <a:r>
              <a:rPr lang="en-US" dirty="0" smtClean="0"/>
              <a:t>10. What does the slope of a speed vs. time graph represent?</a:t>
            </a:r>
          </a:p>
          <a:p>
            <a:pPr marL="0" indent="0">
              <a:buNone/>
            </a:pPr>
            <a:r>
              <a:rPr lang="en-US" dirty="0"/>
              <a:t>	</a:t>
            </a:r>
            <a:r>
              <a:rPr lang="en-US" dirty="0" smtClean="0"/>
              <a:t>a. acceleration		c.  force</a:t>
            </a:r>
          </a:p>
          <a:p>
            <a:pPr marL="0" indent="0">
              <a:buNone/>
            </a:pPr>
            <a:r>
              <a:rPr lang="en-US" dirty="0"/>
              <a:t>	</a:t>
            </a:r>
            <a:r>
              <a:rPr lang="en-US" dirty="0" smtClean="0"/>
              <a:t>b. distance			d.  speed</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184499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2636</TotalTime>
  <Words>2433</Words>
  <Application>Microsoft Office PowerPoint</Application>
  <PresentationFormat>Widescreen</PresentationFormat>
  <Paragraphs>649</Paragraphs>
  <Slides>79</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Bookman Old Style</vt:lpstr>
      <vt:lpstr>Calibri</vt:lpstr>
      <vt:lpstr>Century Gothic</vt:lpstr>
      <vt:lpstr>Times New Roman</vt:lpstr>
      <vt:lpstr>Vapor Trail</vt:lpstr>
      <vt:lpstr>Introduction to motion</vt:lpstr>
      <vt:lpstr>PRE-ASSESSMENT</vt:lpstr>
      <vt:lpstr>PRE-ASSESSMENT</vt:lpstr>
      <vt:lpstr>PRE-ASSESSMENT</vt:lpstr>
      <vt:lpstr>PRE-ASSESSMENT</vt:lpstr>
      <vt:lpstr>PRE-ASSESSMENT</vt:lpstr>
      <vt:lpstr>PRE-ASSESSMENT</vt:lpstr>
      <vt:lpstr>PRE-ASSESSMENT</vt:lpstr>
      <vt:lpstr>PRE-ASSESSMENT</vt:lpstr>
      <vt:lpstr>Motive questions</vt:lpstr>
      <vt:lpstr>A video that describes motion</vt:lpstr>
      <vt:lpstr>REVIEW</vt:lpstr>
      <vt:lpstr>PowerPoint Presentation</vt:lpstr>
      <vt:lpstr>Definition of terms</vt:lpstr>
      <vt:lpstr> Describing the position of an object  </vt:lpstr>
      <vt:lpstr>PowerPoint Presentation</vt:lpstr>
      <vt:lpstr>PowerPoint Presentation</vt:lpstr>
      <vt:lpstr>PowerPoint Presentation</vt:lpstr>
      <vt:lpstr>ACTIVITY: DESCRIBING THE POSITION OF AN OBJECT </vt:lpstr>
      <vt:lpstr>PowerPoint Presentation</vt:lpstr>
      <vt:lpstr>PowerPoint Presentation</vt:lpstr>
      <vt:lpstr>PowerPoint Presentation</vt:lpstr>
      <vt:lpstr>DESCRIBING MOTION THROUGH VISUALS</vt:lpstr>
      <vt:lpstr>Describing motion through visuals</vt:lpstr>
      <vt:lpstr>Process questions</vt:lpstr>
      <vt:lpstr>Diagram that describes the ball position</vt:lpstr>
      <vt:lpstr>Process questions</vt:lpstr>
      <vt:lpstr>Describing motion through visuals</vt:lpstr>
      <vt:lpstr>PowerPoint Presentation</vt:lpstr>
      <vt:lpstr>Describing motion through visuals</vt:lpstr>
      <vt:lpstr>PowerPoint Presentation</vt:lpstr>
      <vt:lpstr>PowerPoint Presentation</vt:lpstr>
      <vt:lpstr>ACTIVITY:  MY HOME TO SCHOOL ROADMAP</vt:lpstr>
      <vt:lpstr>PowerPoint Presentation</vt:lpstr>
      <vt:lpstr>PowerPoint Presentation</vt:lpstr>
      <vt:lpstr>PowerPoint Presentation</vt:lpstr>
      <vt:lpstr>ACTIVITY: FUN WALK</vt:lpstr>
      <vt:lpstr>PowerPoint Presentation</vt:lpstr>
      <vt:lpstr>PowerPoint Presentation</vt:lpstr>
      <vt:lpstr>PowerPoint Presentation</vt:lpstr>
      <vt:lpstr>SHOW me more please</vt:lpstr>
      <vt:lpstr>speed</vt:lpstr>
      <vt:lpstr>Speed and direction</vt:lpstr>
      <vt:lpstr>Constant speed vs instantaneous speed</vt:lpstr>
      <vt:lpstr>Activity : doing detective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summarized what you have learned</vt:lpstr>
      <vt:lpstr>To summarized what you have learned</vt:lpstr>
      <vt:lpstr>To summarized what you have learned</vt:lpstr>
      <vt:lpstr>PowerPoint Presentation</vt:lpstr>
      <vt:lpstr>PowerPoint Presentation</vt:lpstr>
      <vt:lpstr>Summative test</vt:lpstr>
      <vt:lpstr>Summative test</vt:lpstr>
      <vt:lpstr>Summative test</vt:lpstr>
      <vt:lpstr>Summative test</vt:lpstr>
      <vt:lpstr>Summative test</vt:lpstr>
      <vt:lpstr>Summative test</vt:lpstr>
      <vt:lpstr>Summative test</vt:lpstr>
      <vt:lpstr>Summative test</vt:lpstr>
      <vt:lpstr>Summative test</vt:lpstr>
      <vt:lpstr>Summative test</vt:lpstr>
      <vt:lpstr>ANSWER KEY</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motion</dc:title>
  <dc:creator>Maricel P. Sulapas</dc:creator>
  <cp:lastModifiedBy>Maricel P. Sulapas</cp:lastModifiedBy>
  <cp:revision>91</cp:revision>
  <dcterms:created xsi:type="dcterms:W3CDTF">2019-10-21T06:37:32Z</dcterms:created>
  <dcterms:modified xsi:type="dcterms:W3CDTF">2020-08-27T12:13:02Z</dcterms:modified>
</cp:coreProperties>
</file>